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318" r:id="rId5"/>
    <p:sldId id="266" r:id="rId6"/>
    <p:sldId id="291" r:id="rId7"/>
    <p:sldId id="308" r:id="rId8"/>
    <p:sldId id="271" r:id="rId9"/>
    <p:sldId id="296" r:id="rId10"/>
    <p:sldId id="309" r:id="rId11"/>
    <p:sldId id="310" r:id="rId12"/>
    <p:sldId id="311" r:id="rId13"/>
    <p:sldId id="317" r:id="rId14"/>
    <p:sldId id="305" r:id="rId15"/>
    <p:sldId id="312" r:id="rId16"/>
    <p:sldId id="313" r:id="rId17"/>
    <p:sldId id="288" r:id="rId18"/>
    <p:sldId id="314" r:id="rId19"/>
    <p:sldId id="306" r:id="rId20"/>
    <p:sldId id="315" r:id="rId21"/>
    <p:sldId id="316" r:id="rId22"/>
    <p:sldId id="290" r:id="rId23"/>
    <p:sldId id="294" r:id="rId24"/>
    <p:sldId id="297" r:id="rId25"/>
    <p:sldId id="298" r:id="rId26"/>
    <p:sldId id="299" r:id="rId27"/>
    <p:sldId id="300" r:id="rId28"/>
    <p:sldId id="301" r:id="rId29"/>
    <p:sldId id="302" r:id="rId30"/>
    <p:sldId id="30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iska Meinck" initials="FM" lastIdx="18" clrIdx="0">
    <p:extLst>
      <p:ext uri="{19B8F6BF-5375-455C-9EA6-DF929625EA0E}">
        <p15:presenceInfo xmlns:p15="http://schemas.microsoft.com/office/powerpoint/2012/main" userId="Franziska Mein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488"/>
    <a:srgbClr val="8CC740"/>
    <a:srgbClr val="7BBD31"/>
    <a:srgbClr val="008B98"/>
    <a:srgbClr val="692289"/>
    <a:srgbClr val="F9A338"/>
    <a:srgbClr val="F8971D"/>
    <a:srgbClr val="009242"/>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2906" autoAdjust="0"/>
  </p:normalViewPr>
  <p:slideViewPr>
    <p:cSldViewPr snapToGrid="0" snapToObjects="1">
      <p:cViewPr varScale="1">
        <p:scale>
          <a:sx n="52" d="100"/>
          <a:sy n="52" d="100"/>
        </p:scale>
        <p:origin x="648" y="54"/>
      </p:cViewPr>
      <p:guideLst>
        <p:guide orient="horz" pos="2160"/>
        <p:guide pos="2880"/>
      </p:guideLst>
    </p:cSldViewPr>
  </p:slideViewPr>
  <p:notesTextViewPr>
    <p:cViewPr>
      <p:scale>
        <a:sx n="400" d="100"/>
        <a:sy n="400" d="100"/>
      </p:scale>
      <p:origin x="0" y="0"/>
    </p:cViewPr>
  </p:notesTextViewPr>
  <p:notesViewPr>
    <p:cSldViewPr snapToGrid="0" snapToObjects="1" showGuides="1">
      <p:cViewPr varScale="1">
        <p:scale>
          <a:sx n="66" d="100"/>
          <a:sy n="66" d="100"/>
        </p:scale>
        <p:origin x="163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anziska%20Meink\Dropbox\Fran%20work\Conferences\Optentia%20Prestige%20Lecture\Cost%20of%20violenc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1325892844865E-3"/>
          <c:y val="9.5773445634032543E-5"/>
          <c:w val="0.89866804373866027"/>
          <c:h val="0.64033347404970153"/>
        </c:manualLayout>
      </c:layout>
      <c:barChart>
        <c:barDir val="col"/>
        <c:grouping val="clustered"/>
        <c:varyColors val="0"/>
        <c:ser>
          <c:idx val="0"/>
          <c:order val="0"/>
          <c:tx>
            <c:strRef>
              <c:f>Sheet1!$B$1</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Youth involvement</c:v>
                </c:pt>
              </c:strCache>
            </c:strRef>
          </c:cat>
          <c:val>
            <c:numRef>
              <c:f>Sheet1!$B$2</c:f>
              <c:numCache>
                <c:formatCode>General</c:formatCode>
                <c:ptCount val="1"/>
                <c:pt idx="0">
                  <c:v>8</c:v>
                </c:pt>
              </c:numCache>
            </c:numRef>
          </c:val>
          <c:extLst>
            <c:ext xmlns:c16="http://schemas.microsoft.com/office/drawing/2014/chart" uri="{C3380CC4-5D6E-409C-BE32-E72D297353CC}">
              <c16:uniqueId val="{00000000-D4EC-44CB-9772-992671DE80B7}"/>
            </c:ext>
          </c:extLst>
        </c:ser>
        <c:ser>
          <c:idx val="1"/>
          <c:order val="1"/>
          <c:tx>
            <c:strRef>
              <c:f>Sheet1!$C$1</c:f>
              <c:strCache>
                <c:ptCount val="1"/>
                <c:pt idx="0">
                  <c:v>Piloting of questionnaires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Youth involvement</c:v>
                </c:pt>
              </c:strCache>
            </c:strRef>
          </c:cat>
          <c:val>
            <c:numRef>
              <c:f>Sheet1!$C$2</c:f>
              <c:numCache>
                <c:formatCode>General</c:formatCode>
                <c:ptCount val="1"/>
                <c:pt idx="0">
                  <c:v>2</c:v>
                </c:pt>
              </c:numCache>
            </c:numRef>
          </c:val>
          <c:extLst>
            <c:ext xmlns:c16="http://schemas.microsoft.com/office/drawing/2014/chart" uri="{C3380CC4-5D6E-409C-BE32-E72D297353CC}">
              <c16:uniqueId val="{00000001-D4EC-44CB-9772-992671DE80B7}"/>
            </c:ext>
          </c:extLst>
        </c:ser>
        <c:ser>
          <c:idx val="2"/>
          <c:order val="2"/>
          <c:tx>
            <c:strRef>
              <c:f>Sheet1!$D$1</c:f>
              <c:strCache>
                <c:ptCount val="1"/>
                <c:pt idx="0">
                  <c:v>Consultation prior to intervention design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Youth involvement</c:v>
                </c:pt>
              </c:strCache>
            </c:strRef>
          </c:cat>
          <c:val>
            <c:numRef>
              <c:f>Sheet1!$D$2</c:f>
              <c:numCache>
                <c:formatCode>General</c:formatCode>
                <c:ptCount val="1"/>
                <c:pt idx="0">
                  <c:v>2</c:v>
                </c:pt>
              </c:numCache>
            </c:numRef>
          </c:val>
          <c:extLst>
            <c:ext xmlns:c16="http://schemas.microsoft.com/office/drawing/2014/chart" uri="{C3380CC4-5D6E-409C-BE32-E72D297353CC}">
              <c16:uniqueId val="{00000002-D4EC-44CB-9772-992671DE80B7}"/>
            </c:ext>
          </c:extLst>
        </c:ser>
        <c:ser>
          <c:idx val="3"/>
          <c:order val="3"/>
          <c:tx>
            <c:strRef>
              <c:f>Sheet1!$E$1</c:f>
              <c:strCache>
                <c:ptCount val="1"/>
                <c:pt idx="0">
                  <c:v>Consultation on intervention design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Youth involvement</c:v>
                </c:pt>
              </c:strCache>
            </c:strRef>
          </c:cat>
          <c:val>
            <c:numRef>
              <c:f>Sheet1!$E$2</c:f>
              <c:numCache>
                <c:formatCode>General</c:formatCode>
                <c:ptCount val="1"/>
                <c:pt idx="0">
                  <c:v>4</c:v>
                </c:pt>
              </c:numCache>
            </c:numRef>
          </c:val>
          <c:extLst>
            <c:ext xmlns:c16="http://schemas.microsoft.com/office/drawing/2014/chart" uri="{C3380CC4-5D6E-409C-BE32-E72D297353CC}">
              <c16:uniqueId val="{00000003-D4EC-44CB-9772-992671DE80B7}"/>
            </c:ext>
          </c:extLst>
        </c:ser>
        <c:ser>
          <c:idx val="4"/>
          <c:order val="4"/>
          <c:tx>
            <c:strRef>
              <c:f>Sheet1!$F$1</c:f>
              <c:strCache>
                <c:ptCount val="1"/>
                <c:pt idx="0">
                  <c:v>Involvement in intervention design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Youth involvement</c:v>
                </c:pt>
              </c:strCache>
            </c:strRef>
          </c:cat>
          <c:val>
            <c:numRef>
              <c:f>Sheet1!$F$2</c:f>
              <c:numCache>
                <c:formatCode>General</c:formatCode>
                <c:ptCount val="1"/>
                <c:pt idx="0">
                  <c:v>1</c:v>
                </c:pt>
              </c:numCache>
            </c:numRef>
          </c:val>
          <c:extLst>
            <c:ext xmlns:c16="http://schemas.microsoft.com/office/drawing/2014/chart" uri="{C3380CC4-5D6E-409C-BE32-E72D297353CC}">
              <c16:uniqueId val="{00000004-D4EC-44CB-9772-992671DE80B7}"/>
            </c:ext>
          </c:extLst>
        </c:ser>
        <c:dLbls>
          <c:dLblPos val="ctr"/>
          <c:showLegendKey val="0"/>
          <c:showVal val="1"/>
          <c:showCatName val="0"/>
          <c:showSerName val="0"/>
          <c:showPercent val="0"/>
          <c:showBubbleSize val="0"/>
        </c:dLbls>
        <c:gapWidth val="219"/>
        <c:overlap val="-27"/>
        <c:axId val="553594848"/>
        <c:axId val="553594432"/>
      </c:barChart>
      <c:catAx>
        <c:axId val="553594848"/>
        <c:scaling>
          <c:orientation val="minMax"/>
        </c:scaling>
        <c:delete val="1"/>
        <c:axPos val="b"/>
        <c:numFmt formatCode="General" sourceLinked="1"/>
        <c:majorTickMark val="none"/>
        <c:minorTickMark val="none"/>
        <c:tickLblPos val="nextTo"/>
        <c:crossAx val="553594432"/>
        <c:crosses val="autoZero"/>
        <c:auto val="1"/>
        <c:lblAlgn val="ctr"/>
        <c:lblOffset val="100"/>
        <c:noMultiLvlLbl val="0"/>
      </c:catAx>
      <c:valAx>
        <c:axId val="553594432"/>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553594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studies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Mostly Psycho-education</c:v>
                </c:pt>
                <c:pt idx="1">
                  <c:v>Economic</c:v>
                </c:pt>
                <c:pt idx="2">
                  <c:v>Psycho-educational plus vocational skills</c:v>
                </c:pt>
                <c:pt idx="3">
                  <c:v>Self-defence or safer school</c:v>
                </c:pt>
              </c:strCache>
            </c:strRef>
          </c:cat>
          <c:val>
            <c:numRef>
              <c:f>Sheet1!$B$2:$B$5</c:f>
              <c:numCache>
                <c:formatCode>General</c:formatCode>
                <c:ptCount val="4"/>
                <c:pt idx="0">
                  <c:v>4</c:v>
                </c:pt>
                <c:pt idx="1">
                  <c:v>3</c:v>
                </c:pt>
                <c:pt idx="2">
                  <c:v>3</c:v>
                </c:pt>
                <c:pt idx="3">
                  <c:v>6</c:v>
                </c:pt>
              </c:numCache>
            </c:numRef>
          </c:val>
          <c:extLst>
            <c:ext xmlns:c16="http://schemas.microsoft.com/office/drawing/2014/chart" uri="{C3380CC4-5D6E-409C-BE32-E72D297353CC}">
              <c16:uniqueId val="{00000000-13F6-4C4F-8A05-2E8EAC5BD8DC}"/>
            </c:ext>
          </c:extLst>
        </c:ser>
        <c:ser>
          <c:idx val="1"/>
          <c:order val="1"/>
          <c:tx>
            <c:strRef>
              <c:f>Sheet1!$C$1</c:f>
              <c:strCache>
                <c:ptCount val="1"/>
                <c:pt idx="0">
                  <c:v>Reduced GBV</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Mostly Psycho-education</c:v>
                </c:pt>
                <c:pt idx="1">
                  <c:v>Economic</c:v>
                </c:pt>
                <c:pt idx="2">
                  <c:v>Psycho-educational plus vocational skills</c:v>
                </c:pt>
                <c:pt idx="3">
                  <c:v>Self-defence or safer school</c:v>
                </c:pt>
              </c:strCache>
            </c:strRef>
          </c:cat>
          <c:val>
            <c:numRef>
              <c:f>Sheet1!$C$2:$C$5</c:f>
              <c:numCache>
                <c:formatCode>General</c:formatCode>
                <c:ptCount val="4"/>
                <c:pt idx="0">
                  <c:v>1</c:v>
                </c:pt>
                <c:pt idx="1">
                  <c:v>1</c:v>
                </c:pt>
                <c:pt idx="2">
                  <c:v>3</c:v>
                </c:pt>
                <c:pt idx="3">
                  <c:v>4</c:v>
                </c:pt>
              </c:numCache>
            </c:numRef>
          </c:val>
          <c:extLst>
            <c:ext xmlns:c16="http://schemas.microsoft.com/office/drawing/2014/chart" uri="{C3380CC4-5D6E-409C-BE32-E72D297353CC}">
              <c16:uniqueId val="{00000001-13F6-4C4F-8A05-2E8EAC5BD8DC}"/>
            </c:ext>
          </c:extLst>
        </c:ser>
        <c:ser>
          <c:idx val="2"/>
          <c:order val="2"/>
          <c:tx>
            <c:strRef>
              <c:f>Sheet1!$D$1</c:f>
              <c:strCache>
                <c:ptCount val="1"/>
                <c:pt idx="0">
                  <c:v>Improved Gender norms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Mostly Psycho-education</c:v>
                </c:pt>
                <c:pt idx="1">
                  <c:v>Economic</c:v>
                </c:pt>
                <c:pt idx="2">
                  <c:v>Psycho-educational plus vocational skills</c:v>
                </c:pt>
                <c:pt idx="3">
                  <c:v>Self-defence or safer school</c:v>
                </c:pt>
              </c:strCache>
            </c:strRef>
          </c:cat>
          <c:val>
            <c:numRef>
              <c:f>Sheet1!$D$2:$D$5</c:f>
              <c:numCache>
                <c:formatCode>General</c:formatCode>
                <c:ptCount val="4"/>
                <c:pt idx="0">
                  <c:v>0</c:v>
                </c:pt>
                <c:pt idx="1">
                  <c:v>1</c:v>
                </c:pt>
                <c:pt idx="2">
                  <c:v>0</c:v>
                </c:pt>
                <c:pt idx="3">
                  <c:v>1</c:v>
                </c:pt>
              </c:numCache>
            </c:numRef>
          </c:val>
          <c:extLst>
            <c:ext xmlns:c16="http://schemas.microsoft.com/office/drawing/2014/chart" uri="{C3380CC4-5D6E-409C-BE32-E72D297353CC}">
              <c16:uniqueId val="{00000002-13F6-4C4F-8A05-2E8EAC5BD8DC}"/>
            </c:ext>
          </c:extLst>
        </c:ser>
        <c:ser>
          <c:idx val="3"/>
          <c:order val="3"/>
          <c:tx>
            <c:strRef>
              <c:f>Sheet1!$E$1</c:f>
              <c:strCache>
                <c:ptCount val="1"/>
                <c:pt idx="0">
                  <c:v>Increased GBV</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Mostly Psycho-education</c:v>
                </c:pt>
                <c:pt idx="1">
                  <c:v>Economic</c:v>
                </c:pt>
                <c:pt idx="2">
                  <c:v>Psycho-educational plus vocational skills</c:v>
                </c:pt>
                <c:pt idx="3">
                  <c:v>Self-defence or safer school</c:v>
                </c:pt>
              </c:strCache>
            </c:strRef>
          </c:cat>
          <c:val>
            <c:numRef>
              <c:f>Sheet1!$E$2:$E$5</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3-13F6-4C4F-8A05-2E8EAC5BD8DC}"/>
            </c:ext>
          </c:extLst>
        </c:ser>
        <c:dLbls>
          <c:dLblPos val="inEnd"/>
          <c:showLegendKey val="0"/>
          <c:showVal val="1"/>
          <c:showCatName val="0"/>
          <c:showSerName val="0"/>
          <c:showPercent val="0"/>
          <c:showBubbleSize val="0"/>
        </c:dLbls>
        <c:gapWidth val="219"/>
        <c:overlap val="-27"/>
        <c:axId val="539852064"/>
        <c:axId val="338926064"/>
      </c:barChart>
      <c:catAx>
        <c:axId val="53985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8926064"/>
        <c:crosses val="autoZero"/>
        <c:auto val="1"/>
        <c:lblAlgn val="ctr"/>
        <c:lblOffset val="100"/>
        <c:noMultiLvlLbl val="0"/>
      </c:catAx>
      <c:valAx>
        <c:axId val="338926064"/>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Number of studies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39852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Helvetica" pitchFamily="34" charset="0"/>
                <a:ea typeface="+mn-ea"/>
                <a:cs typeface="+mn-cs"/>
              </a:defRPr>
            </a:pPr>
            <a:r>
              <a:rPr lang="en-US" dirty="0" smtClean="0"/>
              <a:t>Frequency of components across interventions</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Helvetica" pitchFamily="34" charset="0"/>
              <a:ea typeface="+mn-ea"/>
              <a:cs typeface="+mn-cs"/>
            </a:defRPr>
          </a:pPr>
          <a:endParaRPr lang="en-US"/>
        </a:p>
      </c:txPr>
    </c:title>
    <c:autoTitleDeleted val="0"/>
    <c:plotArea>
      <c:layout/>
      <c:barChart>
        <c:barDir val="col"/>
        <c:grouping val="clustered"/>
        <c:varyColors val="0"/>
        <c:ser>
          <c:idx val="0"/>
          <c:order val="0"/>
          <c:tx>
            <c:strRef>
              <c:f>Sheet2!$S$1</c:f>
              <c:strCache>
                <c:ptCount val="1"/>
                <c:pt idx="0">
                  <c:v>Total</c:v>
                </c:pt>
              </c:strCache>
            </c:strRef>
          </c:tx>
          <c:spPr>
            <a:solidFill>
              <a:srgbClr val="7BBD31"/>
            </a:solidFill>
            <a:ln>
              <a:noFill/>
            </a:ln>
            <a:effectLst/>
          </c:spPr>
          <c:invertIfNegative val="0"/>
          <c:cat>
            <c:multiLvlStrRef>
              <c:f>Sheet2!$Q$2:$R$21</c:f>
              <c:multiLvlStrCache>
                <c:ptCount val="20"/>
                <c:lvl>
                  <c:pt idx="0">
                    <c:v>SRH</c:v>
                  </c:pt>
                  <c:pt idx="1">
                    <c:v>GBV/gender norms</c:v>
                  </c:pt>
                  <c:pt idx="2">
                    <c:v>Relationship dynamics</c:v>
                  </c:pt>
                  <c:pt idx="3">
                    <c:v>Communication skills</c:v>
                  </c:pt>
                  <c:pt idx="4">
                    <c:v>Empowerment</c:v>
                  </c:pt>
                  <c:pt idx="5">
                    <c:v>Networking/social support/mentoring</c:v>
                  </c:pt>
                  <c:pt idx="6">
                    <c:v>Human rights</c:v>
                  </c:pt>
                  <c:pt idx="7">
                    <c:v>Social environment/peer pressure</c:v>
                  </c:pt>
                  <c:pt idx="8">
                    <c:v>Self-blame reduction</c:v>
                  </c:pt>
                  <c:pt idx="9">
                    <c:v>Conditional cash transfer</c:v>
                  </c:pt>
                  <c:pt idx="10">
                    <c:v>Savings accounts</c:v>
                  </c:pt>
                  <c:pt idx="11">
                    <c:v>Financial education</c:v>
                  </c:pt>
                  <c:pt idx="12">
                    <c:v>Vocational skills</c:v>
                  </c:pt>
                  <c:pt idx="13">
                    <c:v>Micro-loans</c:v>
                  </c:pt>
                  <c:pt idx="14">
                    <c:v>Safer schools</c:v>
                  </c:pt>
                  <c:pt idx="15">
                    <c:v>Safe spaces</c:v>
                  </c:pt>
                  <c:pt idx="16">
                    <c:v>Assessment of risky situations</c:v>
                  </c:pt>
                  <c:pt idx="17">
                    <c:v>Self-defence</c:v>
                  </c:pt>
                  <c:pt idx="18">
                    <c:v>De-escalation</c:v>
                  </c:pt>
                  <c:pt idx="19">
                    <c:v>Community involvement</c:v>
                  </c:pt>
                </c:lvl>
                <c:lvl>
                  <c:pt idx="0">
                    <c:v>Psycho-education</c:v>
                  </c:pt>
                  <c:pt idx="9">
                    <c:v>Economic</c:v>
                  </c:pt>
                  <c:pt idx="14">
                    <c:v>Safety</c:v>
                  </c:pt>
                </c:lvl>
              </c:multiLvlStrCache>
            </c:multiLvlStrRef>
          </c:cat>
          <c:val>
            <c:numRef>
              <c:f>Sheet2!$S$2:$S$21</c:f>
              <c:numCache>
                <c:formatCode>General</c:formatCode>
                <c:ptCount val="20"/>
                <c:pt idx="0">
                  <c:v>8</c:v>
                </c:pt>
                <c:pt idx="1">
                  <c:v>8</c:v>
                </c:pt>
                <c:pt idx="2">
                  <c:v>5</c:v>
                </c:pt>
                <c:pt idx="3">
                  <c:v>5</c:v>
                </c:pt>
                <c:pt idx="4">
                  <c:v>3</c:v>
                </c:pt>
                <c:pt idx="5">
                  <c:v>3</c:v>
                </c:pt>
                <c:pt idx="6">
                  <c:v>3</c:v>
                </c:pt>
                <c:pt idx="7">
                  <c:v>2</c:v>
                </c:pt>
                <c:pt idx="8">
                  <c:v>1</c:v>
                </c:pt>
                <c:pt idx="9">
                  <c:v>1</c:v>
                </c:pt>
                <c:pt idx="10">
                  <c:v>2</c:v>
                </c:pt>
                <c:pt idx="11">
                  <c:v>3</c:v>
                </c:pt>
                <c:pt idx="12">
                  <c:v>3</c:v>
                </c:pt>
                <c:pt idx="13">
                  <c:v>1</c:v>
                </c:pt>
                <c:pt idx="14">
                  <c:v>3</c:v>
                </c:pt>
                <c:pt idx="15">
                  <c:v>3</c:v>
                </c:pt>
                <c:pt idx="16">
                  <c:v>2</c:v>
                </c:pt>
                <c:pt idx="17">
                  <c:v>3</c:v>
                </c:pt>
                <c:pt idx="18">
                  <c:v>3</c:v>
                </c:pt>
                <c:pt idx="19">
                  <c:v>2</c:v>
                </c:pt>
              </c:numCache>
            </c:numRef>
          </c:val>
          <c:extLst>
            <c:ext xmlns:c16="http://schemas.microsoft.com/office/drawing/2014/chart" uri="{C3380CC4-5D6E-409C-BE32-E72D297353CC}">
              <c16:uniqueId val="{00000000-B4B0-4841-B490-1EC90B2B0615}"/>
            </c:ext>
          </c:extLst>
        </c:ser>
        <c:dLbls>
          <c:showLegendKey val="0"/>
          <c:showVal val="0"/>
          <c:showCatName val="0"/>
          <c:showSerName val="0"/>
          <c:showPercent val="0"/>
          <c:showBubbleSize val="0"/>
        </c:dLbls>
        <c:gapWidth val="219"/>
        <c:overlap val="-27"/>
        <c:axId val="327493088"/>
        <c:axId val="327492672"/>
      </c:barChart>
      <c:catAx>
        <c:axId val="3274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34" charset="0"/>
                <a:ea typeface="+mn-ea"/>
                <a:cs typeface="+mn-cs"/>
              </a:defRPr>
            </a:pPr>
            <a:endParaRPr lang="en-US"/>
          </a:p>
        </c:txPr>
        <c:crossAx val="327492672"/>
        <c:crosses val="autoZero"/>
        <c:auto val="1"/>
        <c:lblAlgn val="ctr"/>
        <c:lblOffset val="100"/>
        <c:noMultiLvlLbl val="0"/>
      </c:catAx>
      <c:valAx>
        <c:axId val="32749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34" charset="0"/>
                <a:ea typeface="+mn-ea"/>
                <a:cs typeface="+mn-cs"/>
              </a:defRPr>
            </a:pPr>
            <a:endParaRPr lang="en-US"/>
          </a:p>
        </c:txPr>
        <c:crossAx val="32749308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Helvetica"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AFF78F-BAB8-4CDD-A9A0-EB051B3DEDDE}" type="datetimeFigureOut">
              <a:rPr lang="en-GB" smtClean="0"/>
              <a:t>26/07/2018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D6E71-3A90-4968-85CE-AAE2F1E80188}" type="slidenum">
              <a:rPr lang="en-GB" smtClean="0"/>
              <a:t>‹#›</a:t>
            </a:fld>
            <a:endParaRPr lang="en-GB"/>
          </a:p>
        </p:txBody>
      </p:sp>
    </p:spTree>
    <p:extLst>
      <p:ext uri="{BB962C8B-B14F-4D97-AF65-F5344CB8AC3E}">
        <p14:creationId xmlns:p14="http://schemas.microsoft.com/office/powerpoint/2010/main" val="944883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BA54E-12BA-4097-B889-7E3BCCBC6E5C}" type="datetimeFigureOut">
              <a:rPr lang="en-GB" smtClean="0"/>
              <a:t>26/07/2018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964FF-AF6C-4690-9785-D0A4343C9F44}" type="slidenum">
              <a:rPr lang="en-GB" smtClean="0"/>
              <a:t>‹#›</a:t>
            </a:fld>
            <a:endParaRPr lang="en-GB"/>
          </a:p>
        </p:txBody>
      </p:sp>
    </p:spTree>
    <p:extLst>
      <p:ext uri="{BB962C8B-B14F-4D97-AF65-F5344CB8AC3E}">
        <p14:creationId xmlns:p14="http://schemas.microsoft.com/office/powerpoint/2010/main" val="247925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 are classified</a:t>
            </a:r>
            <a:r>
              <a:rPr lang="en-GB" baseline="0" dirty="0" smtClean="0"/>
              <a:t> by dominant components – for this slide I have vocational with psycho-educational because that is how all of these worked. The economic interventions are 1 conditional cash transfer, and 1 two-armed study savings accounts plus SRH and only savings accounts (which was the study which increased GBV)</a:t>
            </a:r>
            <a:endParaRPr lang="en-GB" dirty="0" smtClean="0"/>
          </a:p>
          <a:p>
            <a:endParaRPr lang="en-GB" dirty="0"/>
          </a:p>
        </p:txBody>
      </p:sp>
      <p:sp>
        <p:nvSpPr>
          <p:cNvPr id="4" name="Slide Number Placeholder 3"/>
          <p:cNvSpPr>
            <a:spLocks noGrp="1"/>
          </p:cNvSpPr>
          <p:nvPr>
            <p:ph type="sldNum" sz="quarter" idx="10"/>
          </p:nvPr>
        </p:nvSpPr>
        <p:spPr/>
        <p:txBody>
          <a:bodyPr/>
          <a:lstStyle/>
          <a:p>
            <a:fld id="{A8C964FF-AF6C-4690-9785-D0A4343C9F44}" type="slidenum">
              <a:rPr lang="en-GB" smtClean="0"/>
              <a:t>8</a:t>
            </a:fld>
            <a:endParaRPr lang="en-GB"/>
          </a:p>
        </p:txBody>
      </p:sp>
    </p:spTree>
    <p:extLst>
      <p:ext uri="{BB962C8B-B14F-4D97-AF65-F5344CB8AC3E}">
        <p14:creationId xmlns:p14="http://schemas.microsoft.com/office/powerpoint/2010/main" val="39072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highlighted ones show a significant</a:t>
            </a:r>
            <a:r>
              <a:rPr lang="en-GB" baseline="0" dirty="0" smtClean="0"/>
              <a:t> effect. Note also that there is very high heterogeneity for most outcomes. So that’s something to mention here.</a:t>
            </a:r>
          </a:p>
          <a:p>
            <a:r>
              <a:rPr lang="en-GB" baseline="0" dirty="0" smtClean="0"/>
              <a:t>Both sexes means that we included all studies that had only females, the one study that had only males and the overall effect for the studies with mixed samples. Unfortunately most of them (except 1) did not disaggregated their effect by sex so we don’t know what may be driving these overall reductions.  </a:t>
            </a:r>
            <a:endParaRPr lang="en-GB" dirty="0"/>
          </a:p>
        </p:txBody>
      </p:sp>
      <p:sp>
        <p:nvSpPr>
          <p:cNvPr id="4" name="Slide Number Placeholder 3"/>
          <p:cNvSpPr>
            <a:spLocks noGrp="1"/>
          </p:cNvSpPr>
          <p:nvPr>
            <p:ph type="sldNum" sz="quarter" idx="10"/>
          </p:nvPr>
        </p:nvSpPr>
        <p:spPr/>
        <p:txBody>
          <a:bodyPr/>
          <a:lstStyle/>
          <a:p>
            <a:fld id="{A8C964FF-AF6C-4690-9785-D0A4343C9F44}" type="slidenum">
              <a:rPr lang="en-GB" smtClean="0"/>
              <a:t>9</a:t>
            </a:fld>
            <a:endParaRPr lang="en-GB"/>
          </a:p>
        </p:txBody>
      </p:sp>
    </p:spTree>
    <p:extLst>
      <p:ext uri="{BB962C8B-B14F-4D97-AF65-F5344CB8AC3E}">
        <p14:creationId xmlns:p14="http://schemas.microsoft.com/office/powerpoint/2010/main" val="261637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highlighted ones show a significant</a:t>
            </a:r>
            <a:r>
              <a:rPr lang="en-GB" baseline="0" dirty="0" smtClean="0"/>
              <a:t> effect. Note also that there is very high heterogeneity for most outcomes. So that’s something to mention here.</a:t>
            </a:r>
          </a:p>
          <a:p>
            <a:r>
              <a:rPr lang="en-GB" baseline="0" dirty="0" smtClean="0"/>
              <a:t>Both sexes means that we included all studies that had only females, the one study that had only males and the overall effect for the studies with mixed samples. Unfortunately most of them (except 1) did not disaggregated their effect by sex so we don’t know what may be driving these overall reductions.  </a:t>
            </a:r>
            <a:endParaRPr lang="en-GB" dirty="0"/>
          </a:p>
        </p:txBody>
      </p:sp>
      <p:sp>
        <p:nvSpPr>
          <p:cNvPr id="4" name="Slide Number Placeholder 3"/>
          <p:cNvSpPr>
            <a:spLocks noGrp="1"/>
          </p:cNvSpPr>
          <p:nvPr>
            <p:ph type="sldNum" sz="quarter" idx="10"/>
          </p:nvPr>
        </p:nvSpPr>
        <p:spPr/>
        <p:txBody>
          <a:bodyPr/>
          <a:lstStyle/>
          <a:p>
            <a:fld id="{A8C964FF-AF6C-4690-9785-D0A4343C9F44}" type="slidenum">
              <a:rPr lang="en-GB" smtClean="0"/>
              <a:t>10</a:t>
            </a:fld>
            <a:endParaRPr lang="en-GB"/>
          </a:p>
        </p:txBody>
      </p:sp>
    </p:spTree>
    <p:extLst>
      <p:ext uri="{BB962C8B-B14F-4D97-AF65-F5344CB8AC3E}">
        <p14:creationId xmlns:p14="http://schemas.microsoft.com/office/powerpoint/2010/main" val="39129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highlighted ones show a significant</a:t>
            </a:r>
            <a:r>
              <a:rPr lang="en-GB" baseline="0" dirty="0" smtClean="0"/>
              <a:t> effect. Note also that there is very high heterogeneity for most outcomes. So that’s something to mention here.</a:t>
            </a:r>
          </a:p>
          <a:p>
            <a:r>
              <a:rPr lang="en-GB" baseline="0" dirty="0" smtClean="0"/>
              <a:t>Both sexes means that we included all studies that had only females, the one study that had only males and the overall effect for the studies with mixed samples. Unfortunately most of them (except 1) did not disaggregated their effect by sex so we don’t know what may be driving these overall reductions.  </a:t>
            </a:r>
            <a:endParaRPr lang="en-GB" dirty="0"/>
          </a:p>
        </p:txBody>
      </p:sp>
      <p:sp>
        <p:nvSpPr>
          <p:cNvPr id="4" name="Slide Number Placeholder 3"/>
          <p:cNvSpPr>
            <a:spLocks noGrp="1"/>
          </p:cNvSpPr>
          <p:nvPr>
            <p:ph type="sldNum" sz="quarter" idx="10"/>
          </p:nvPr>
        </p:nvSpPr>
        <p:spPr/>
        <p:txBody>
          <a:bodyPr/>
          <a:lstStyle/>
          <a:p>
            <a:fld id="{A8C964FF-AF6C-4690-9785-D0A4343C9F44}" type="slidenum">
              <a:rPr lang="en-GB" smtClean="0"/>
              <a:t>11</a:t>
            </a:fld>
            <a:endParaRPr lang="en-GB"/>
          </a:p>
        </p:txBody>
      </p:sp>
    </p:spTree>
    <p:extLst>
      <p:ext uri="{BB962C8B-B14F-4D97-AF65-F5344CB8AC3E}">
        <p14:creationId xmlns:p14="http://schemas.microsoft.com/office/powerpoint/2010/main" val="271997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964FF-AF6C-4690-9785-D0A4343C9F44}" type="slidenum">
              <a:rPr lang="en-GB" smtClean="0"/>
              <a:t>12</a:t>
            </a:fld>
            <a:endParaRPr lang="en-GB"/>
          </a:p>
        </p:txBody>
      </p:sp>
    </p:spTree>
    <p:extLst>
      <p:ext uri="{BB962C8B-B14F-4D97-AF65-F5344CB8AC3E}">
        <p14:creationId xmlns:p14="http://schemas.microsoft.com/office/powerpoint/2010/main" val="312153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75DCC0D-427C-914F-850A-1AE3D4762D6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13038836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DCC0D-427C-914F-850A-1AE3D4762D6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146649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DCC0D-427C-914F-850A-1AE3D4762D6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257129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atin typeface="Helvetica" pitchFamily="34" charset="0"/>
              </a:defRPr>
            </a:lvl1pPr>
            <a:lvl2pPr>
              <a:spcAft>
                <a:spcPts val="600"/>
              </a:spcAft>
              <a:defRPr>
                <a:latin typeface="Helvetica" pitchFamily="34" charset="0"/>
              </a:defRPr>
            </a:lvl2pPr>
            <a:lvl3pPr>
              <a:spcAft>
                <a:spcPts val="600"/>
              </a:spcAft>
              <a:defRPr>
                <a:latin typeface="Helvetica" pitchFamily="34" charset="0"/>
              </a:defRPr>
            </a:lvl3pPr>
            <a:lvl4pPr>
              <a:spcAft>
                <a:spcPts val="600"/>
              </a:spcAft>
              <a:defRPr>
                <a:latin typeface="Helvetica" pitchFamily="34" charset="0"/>
              </a:defRPr>
            </a:lvl4pPr>
            <a:lvl5pPr>
              <a:spcAft>
                <a:spcPts val="600"/>
              </a:spcAft>
              <a:defRPr>
                <a:latin typeface="Helvetica"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DCC0D-427C-914F-850A-1AE3D4762D6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439A4-A9A6-8D44-8650-E2689F6285EB}" type="slidenum">
              <a:rPr lang="en-US" smtClean="0"/>
              <a:t>‹#›</a:t>
            </a:fld>
            <a:endParaRPr lang="en-US"/>
          </a:p>
        </p:txBody>
      </p:sp>
      <p:pic>
        <p:nvPicPr>
          <p:cNvPr id="13" name="Picture 12" descr="Alliance event slide templates.png"/>
          <p:cNvPicPr>
            <a:picLocks noChangeAspect="1"/>
          </p:cNvPicPr>
          <p:nvPr userDrawn="1"/>
        </p:nvPicPr>
        <p:blipFill rotWithShape="1">
          <a:blip r:embed="rId2">
            <a:extLst>
              <a:ext uri="{28A0092B-C50C-407E-A947-70E740481C1C}">
                <a14:useLocalDpi xmlns:a14="http://schemas.microsoft.com/office/drawing/2010/main" val="0"/>
              </a:ext>
            </a:extLst>
          </a:blip>
          <a:srcRect r="42576" b="78519"/>
          <a:stretch/>
        </p:blipFill>
        <p:spPr>
          <a:xfrm>
            <a:off x="0" y="0"/>
            <a:ext cx="5250873" cy="1473200"/>
          </a:xfrm>
          <a:prstGeom prst="rect">
            <a:avLst/>
          </a:prstGeom>
        </p:spPr>
      </p:pic>
      <p:sp>
        <p:nvSpPr>
          <p:cNvPr id="14" name="Rectangle 13"/>
          <p:cNvSpPr/>
          <p:nvPr userDrawn="1"/>
        </p:nvSpPr>
        <p:spPr>
          <a:xfrm>
            <a:off x="-4233" y="1407179"/>
            <a:ext cx="9144000" cy="269024"/>
          </a:xfrm>
          <a:prstGeom prst="rect">
            <a:avLst/>
          </a:prstGeom>
          <a:solidFill>
            <a:srgbClr val="7BB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1945" y="196873"/>
            <a:ext cx="1410472" cy="1113795"/>
          </a:xfrm>
          <a:prstGeom prst="rect">
            <a:avLst/>
          </a:prstGeom>
        </p:spPr>
      </p:pic>
      <p:pic>
        <p:nvPicPr>
          <p:cNvPr id="16" name="Picture 18" descr="ox_brand"/>
          <p:cNvPicPr>
            <a:picLocks noChangeAspect="1" noChangeArrowheads="1"/>
          </p:cNvPicPr>
          <p:nvPr userDrawn="1"/>
        </p:nvPicPr>
        <p:blipFill>
          <a:blip r:embed="rId4" cstate="print"/>
          <a:srcRect/>
          <a:stretch>
            <a:fillRect/>
          </a:stretch>
        </p:blipFill>
        <p:spPr bwMode="auto">
          <a:xfrm>
            <a:off x="7809229" y="196873"/>
            <a:ext cx="1021401" cy="1097319"/>
          </a:xfrm>
          <a:prstGeom prst="rect">
            <a:avLst/>
          </a:prstGeom>
          <a:noFill/>
          <a:ln>
            <a:solidFill>
              <a:srgbClr val="FFFFFF"/>
            </a:solidFill>
          </a:ln>
        </p:spPr>
      </p:pic>
      <p:pic>
        <p:nvPicPr>
          <p:cNvPr id="17" name="Picture 16"/>
          <p:cNvPicPr>
            <a:picLocks noChangeAspect="1"/>
          </p:cNvPicPr>
          <p:nvPr userDrawn="1"/>
        </p:nvPicPr>
        <p:blipFill>
          <a:blip r:embed="rId5"/>
          <a:stretch>
            <a:fillRect/>
          </a:stretch>
        </p:blipFill>
        <p:spPr>
          <a:xfrm>
            <a:off x="6497403" y="227040"/>
            <a:ext cx="1024214" cy="1057821"/>
          </a:xfrm>
          <a:prstGeom prst="rect">
            <a:avLst/>
          </a:prstGeom>
          <a:ln>
            <a:solidFill>
              <a:schemeClr val="bg1"/>
            </a:solidFill>
          </a:ln>
        </p:spPr>
      </p:pic>
    </p:spTree>
    <p:extLst>
      <p:ext uri="{BB962C8B-B14F-4D97-AF65-F5344CB8AC3E}">
        <p14:creationId xmlns:p14="http://schemas.microsoft.com/office/powerpoint/2010/main" val="2022093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5DCC0D-427C-914F-850A-1AE3D4762D6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369576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5DCC0D-427C-914F-850A-1AE3D4762D6F}"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26481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5DCC0D-427C-914F-850A-1AE3D4762D6F}"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204994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5DCC0D-427C-914F-850A-1AE3D4762D6F}"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551407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CC0D-427C-914F-850A-1AE3D4762D6F}"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218455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5DCC0D-427C-914F-850A-1AE3D4762D6F}"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395755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5DCC0D-427C-914F-850A-1AE3D4762D6F}"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439A4-A9A6-8D44-8650-E2689F6285EB}" type="slidenum">
              <a:rPr lang="en-US" smtClean="0"/>
              <a:t>‹#›</a:t>
            </a:fld>
            <a:endParaRPr lang="en-US"/>
          </a:p>
        </p:txBody>
      </p:sp>
    </p:spTree>
    <p:extLst>
      <p:ext uri="{BB962C8B-B14F-4D97-AF65-F5344CB8AC3E}">
        <p14:creationId xmlns:p14="http://schemas.microsoft.com/office/powerpoint/2010/main" val="101985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DCC0D-427C-914F-850A-1AE3D4762D6F}" type="datetimeFigureOut">
              <a:rPr lang="en-US" smtClean="0"/>
              <a:t>7/26/2018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39A4-A9A6-8D44-8650-E2689F6285EB}" type="slidenum">
              <a:rPr lang="en-US" smtClean="0"/>
              <a:t>‹#›</a:t>
            </a:fld>
            <a:endParaRPr lang="en-US"/>
          </a:p>
        </p:txBody>
      </p:sp>
    </p:spTree>
    <p:extLst>
      <p:ext uri="{BB962C8B-B14F-4D97-AF65-F5344CB8AC3E}">
        <p14:creationId xmlns:p14="http://schemas.microsoft.com/office/powerpoint/2010/main" val="123505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3808" r="67779" b="50000"/>
          <a:stretch/>
        </p:blipFill>
        <p:spPr>
          <a:xfrm>
            <a:off x="6651949" y="-90305"/>
            <a:ext cx="1920108" cy="3541826"/>
          </a:xfrm>
          <a:prstGeom prst="rect">
            <a:avLst/>
          </a:prstGeom>
        </p:spPr>
      </p:pic>
      <p:pic>
        <p:nvPicPr>
          <p:cNvPr id="4" name="Picture 3" descr="Alliance event slide templ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9144000" cy="6858000"/>
          </a:xfrm>
          <a:prstGeom prst="rect">
            <a:avLst/>
          </a:prstGeom>
        </p:spPr>
      </p:pic>
      <p:sp>
        <p:nvSpPr>
          <p:cNvPr id="8" name="TextBox 7"/>
          <p:cNvSpPr txBox="1"/>
          <p:nvPr/>
        </p:nvSpPr>
        <p:spPr>
          <a:xfrm>
            <a:off x="0" y="3736866"/>
            <a:ext cx="9143999" cy="400110"/>
          </a:xfrm>
          <a:prstGeom prst="rect">
            <a:avLst/>
          </a:prstGeom>
          <a:noFill/>
        </p:spPr>
        <p:txBody>
          <a:bodyPr wrap="square" rtlCol="0">
            <a:spAutoFit/>
          </a:bodyPr>
          <a:lstStyle/>
          <a:p>
            <a:pPr algn="ctr"/>
            <a:r>
              <a:rPr lang="en-US" sz="2000" b="1" dirty="0" smtClean="0">
                <a:solidFill>
                  <a:schemeClr val="tx1">
                    <a:lumMod val="95000"/>
                    <a:lumOff val="5000"/>
                  </a:schemeClr>
                </a:solidFill>
                <a:latin typeface="Helvetica 57 Condensed"/>
              </a:rPr>
              <a:t>A systematic review and meta-analysis</a:t>
            </a:r>
            <a:endParaRPr lang="en-US" sz="2000" b="1" dirty="0">
              <a:solidFill>
                <a:schemeClr val="tx1">
                  <a:lumMod val="95000"/>
                  <a:lumOff val="5000"/>
                </a:schemeClr>
              </a:solidFill>
              <a:latin typeface="Helvetica 57 Condensed"/>
            </a:endParaRPr>
          </a:p>
        </p:txBody>
      </p:sp>
      <p:sp>
        <p:nvSpPr>
          <p:cNvPr id="7" name="TextBox 6"/>
          <p:cNvSpPr txBox="1"/>
          <p:nvPr/>
        </p:nvSpPr>
        <p:spPr>
          <a:xfrm>
            <a:off x="-1" y="1745704"/>
            <a:ext cx="6080007" cy="1508105"/>
          </a:xfrm>
          <a:prstGeom prst="rect">
            <a:avLst/>
          </a:prstGeom>
          <a:noFill/>
        </p:spPr>
        <p:txBody>
          <a:bodyPr wrap="square" rtlCol="0">
            <a:spAutoFit/>
          </a:bodyPr>
          <a:lstStyle/>
          <a:p>
            <a:r>
              <a:rPr lang="en-US" sz="2300" b="1" dirty="0" smtClean="0">
                <a:solidFill>
                  <a:schemeClr val="bg1"/>
                </a:solidFill>
                <a:latin typeface="Helvetica 57 Condensed"/>
              </a:rPr>
              <a:t>Interventions </a:t>
            </a:r>
            <a:r>
              <a:rPr lang="en-US" sz="2300" b="1" dirty="0" smtClean="0">
                <a:solidFill>
                  <a:schemeClr val="bg1"/>
                </a:solidFill>
                <a:latin typeface="Helvetica 57 Condensed"/>
              </a:rPr>
              <a:t>to </a:t>
            </a:r>
            <a:r>
              <a:rPr lang="en-US" sz="2300" b="1" dirty="0" smtClean="0">
                <a:solidFill>
                  <a:schemeClr val="bg1"/>
                </a:solidFill>
                <a:latin typeface="Helvetica 57 Condensed"/>
              </a:rPr>
              <a:t>prevent </a:t>
            </a:r>
            <a:r>
              <a:rPr lang="en-US" sz="2300" b="1" dirty="0" smtClean="0">
                <a:solidFill>
                  <a:schemeClr val="bg1"/>
                </a:solidFill>
                <a:latin typeface="Helvetica 57 Condensed"/>
              </a:rPr>
              <a:t>and reduce gender-based violence </a:t>
            </a:r>
            <a:r>
              <a:rPr lang="en-US" sz="2300" b="1" dirty="0" smtClean="0">
                <a:solidFill>
                  <a:schemeClr val="bg1"/>
                </a:solidFill>
                <a:latin typeface="Helvetica 57 Condensed"/>
              </a:rPr>
              <a:t>among </a:t>
            </a:r>
            <a:r>
              <a:rPr lang="en-US" sz="2300" b="1" dirty="0" smtClean="0">
                <a:solidFill>
                  <a:schemeClr val="bg1"/>
                </a:solidFill>
                <a:latin typeface="Helvetica 57 Condensed"/>
              </a:rPr>
              <a:t>young people living with, or most affected by, HIV in low-and middle income </a:t>
            </a:r>
            <a:r>
              <a:rPr lang="en-US" sz="2300" b="1" dirty="0" smtClean="0">
                <a:solidFill>
                  <a:schemeClr val="bg1"/>
                </a:solidFill>
                <a:latin typeface="Helvetica 57 Condensed"/>
              </a:rPr>
              <a:t>countries </a:t>
            </a:r>
            <a:endParaRPr lang="en-US" sz="2300" b="1" dirty="0">
              <a:solidFill>
                <a:schemeClr val="bg1"/>
              </a:solidFill>
              <a:latin typeface="Helvetica 57 Condensed"/>
            </a:endParaRPr>
          </a:p>
        </p:txBody>
      </p:sp>
      <p:sp>
        <p:nvSpPr>
          <p:cNvPr id="11" name="TextBox 10"/>
          <p:cNvSpPr txBox="1"/>
          <p:nvPr/>
        </p:nvSpPr>
        <p:spPr>
          <a:xfrm>
            <a:off x="0" y="4233627"/>
            <a:ext cx="9144000" cy="646331"/>
          </a:xfrm>
          <a:prstGeom prst="rect">
            <a:avLst/>
          </a:prstGeom>
          <a:noFill/>
        </p:spPr>
        <p:txBody>
          <a:bodyPr wrap="square" rtlCol="0">
            <a:spAutoFit/>
          </a:bodyPr>
          <a:lstStyle/>
          <a:p>
            <a:pPr algn="ctr"/>
            <a:r>
              <a:rPr lang="en-GB" dirty="0">
                <a:latin typeface="Helvetica" pitchFamily="34" charset="0"/>
              </a:rPr>
              <a:t>Franziska Meinck, </a:t>
            </a:r>
            <a:r>
              <a:rPr lang="en-GB" dirty="0" err="1">
                <a:latin typeface="Helvetica" pitchFamily="34" charset="0"/>
              </a:rPr>
              <a:t>Marija</a:t>
            </a:r>
            <a:r>
              <a:rPr lang="en-GB" dirty="0">
                <a:latin typeface="Helvetica" pitchFamily="34" charset="0"/>
              </a:rPr>
              <a:t> </a:t>
            </a:r>
            <a:r>
              <a:rPr lang="en-GB" dirty="0" err="1">
                <a:latin typeface="Helvetica" pitchFamily="34" charset="0"/>
              </a:rPr>
              <a:t>Pantelic</a:t>
            </a:r>
            <a:r>
              <a:rPr lang="en-GB" dirty="0">
                <a:latin typeface="Helvetica" pitchFamily="34" charset="0"/>
              </a:rPr>
              <a:t>, Madison Little, </a:t>
            </a:r>
            <a:r>
              <a:rPr lang="en-GB" dirty="0" err="1">
                <a:latin typeface="Helvetica" pitchFamily="34" charset="0"/>
              </a:rPr>
              <a:t>Vasileios</a:t>
            </a:r>
            <a:r>
              <a:rPr lang="en-GB" dirty="0">
                <a:latin typeface="Helvetica" pitchFamily="34" charset="0"/>
              </a:rPr>
              <a:t> </a:t>
            </a:r>
            <a:r>
              <a:rPr lang="en-GB" dirty="0" err="1">
                <a:latin typeface="Helvetica" pitchFamily="34" charset="0"/>
              </a:rPr>
              <a:t>Nittas</a:t>
            </a:r>
            <a:r>
              <a:rPr lang="en-GB" dirty="0">
                <a:latin typeface="Helvetica" pitchFamily="34" charset="0"/>
              </a:rPr>
              <a:t>, Amy </a:t>
            </a:r>
            <a:r>
              <a:rPr lang="en-GB" dirty="0" err="1">
                <a:latin typeface="Helvetica" pitchFamily="34" charset="0"/>
              </a:rPr>
              <a:t>Bustamam</a:t>
            </a:r>
            <a:r>
              <a:rPr lang="en-GB" dirty="0">
                <a:latin typeface="Helvetica" pitchFamily="34" charset="0"/>
              </a:rPr>
              <a:t>, Vanessa Picker, Luisa </a:t>
            </a:r>
            <a:r>
              <a:rPr lang="en-GB" dirty="0" err="1">
                <a:latin typeface="Helvetica" pitchFamily="34" charset="0"/>
              </a:rPr>
              <a:t>Orza</a:t>
            </a:r>
            <a:r>
              <a:rPr lang="en-GB" dirty="0">
                <a:latin typeface="Helvetica" pitchFamily="34" charset="0"/>
              </a:rPr>
              <a:t>, </a:t>
            </a:r>
            <a:r>
              <a:rPr lang="en-GB" dirty="0" err="1">
                <a:latin typeface="Helvetica" pitchFamily="34" charset="0"/>
              </a:rPr>
              <a:t>Thees</a:t>
            </a:r>
            <a:r>
              <a:rPr lang="en-GB" dirty="0">
                <a:latin typeface="Helvetica" pitchFamily="34" charset="0"/>
              </a:rPr>
              <a:t> </a:t>
            </a:r>
            <a:r>
              <a:rPr lang="en-GB" dirty="0" err="1">
                <a:latin typeface="Helvetica" pitchFamily="34" charset="0"/>
              </a:rPr>
              <a:t>Spreckelsen</a:t>
            </a:r>
            <a:r>
              <a:rPr lang="en-GB" dirty="0">
                <a:latin typeface="Helvetica" pitchFamily="34" charset="0"/>
              </a:rPr>
              <a:t> &amp; Heidi St</a:t>
            </a:r>
            <a:r>
              <a:rPr lang="de-DE" dirty="0" err="1">
                <a:latin typeface="Helvetica" pitchFamily="34" charset="0"/>
              </a:rPr>
              <a:t>öckl</a:t>
            </a:r>
            <a:endParaRPr lang="en-GB" dirty="0">
              <a:latin typeface="Helvetica" pitchFamily="34" charset="0"/>
            </a:endParaRPr>
          </a:p>
        </p:txBody>
      </p:sp>
      <p:sp>
        <p:nvSpPr>
          <p:cNvPr id="10" name="Rectangle 9"/>
          <p:cNvSpPr/>
          <p:nvPr/>
        </p:nvSpPr>
        <p:spPr>
          <a:xfrm>
            <a:off x="0" y="6208711"/>
            <a:ext cx="9144000" cy="649279"/>
          </a:xfrm>
          <a:prstGeom prst="rect">
            <a:avLst/>
          </a:prstGeom>
          <a:solidFill>
            <a:srgbClr val="7BB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0" y="6301967"/>
            <a:ext cx="9144000" cy="369332"/>
          </a:xfrm>
          <a:prstGeom prst="rect">
            <a:avLst/>
          </a:prstGeom>
          <a:noFill/>
        </p:spPr>
        <p:txBody>
          <a:bodyPr wrap="square" rtlCol="0">
            <a:spAutoFit/>
          </a:bodyPr>
          <a:lstStyle/>
          <a:p>
            <a:pPr algn="ctr"/>
            <a:r>
              <a:rPr lang="en-US" dirty="0" smtClean="0">
                <a:solidFill>
                  <a:schemeClr val="bg1"/>
                </a:solidFill>
                <a:latin typeface="Helvetica 57 Condensed"/>
              </a:rPr>
              <a:t>#AIDS2018     #</a:t>
            </a:r>
            <a:r>
              <a:rPr lang="en-US" dirty="0" err="1" smtClean="0">
                <a:solidFill>
                  <a:schemeClr val="bg1"/>
                </a:solidFill>
                <a:latin typeface="Helvetica 57 Condensed"/>
              </a:rPr>
              <a:t>WeAreREADY</a:t>
            </a:r>
            <a:r>
              <a:rPr lang="en-US" dirty="0">
                <a:solidFill>
                  <a:schemeClr val="bg1"/>
                </a:solidFill>
                <a:latin typeface="Helvetica 57 Condensed"/>
              </a:rPr>
              <a:t> </a:t>
            </a:r>
            <a:r>
              <a:rPr lang="en-US" dirty="0" smtClean="0">
                <a:solidFill>
                  <a:schemeClr val="bg1"/>
                </a:solidFill>
                <a:latin typeface="Helvetica 57 Condensed"/>
              </a:rPr>
              <a:t>   #</a:t>
            </a:r>
            <a:r>
              <a:rPr lang="en-US" dirty="0" err="1" smtClean="0">
                <a:solidFill>
                  <a:schemeClr val="bg1"/>
                </a:solidFill>
                <a:latin typeface="Helvetica 57 Condensed"/>
              </a:rPr>
              <a:t>FreshVoicesMakingChoices</a:t>
            </a:r>
            <a:r>
              <a:rPr lang="en-US" dirty="0" smtClean="0">
                <a:solidFill>
                  <a:schemeClr val="bg1"/>
                </a:solidFill>
                <a:latin typeface="Helvetica 57 Condensed"/>
              </a:rPr>
              <a:t>    </a:t>
            </a:r>
            <a:r>
              <a:rPr lang="en-US" dirty="0" smtClean="0">
                <a:solidFill>
                  <a:schemeClr val="bg1"/>
                </a:solidFill>
                <a:latin typeface="Helvetica 57 Condensed"/>
              </a:rPr>
              <a:t>@</a:t>
            </a:r>
            <a:r>
              <a:rPr lang="en-US" dirty="0" err="1" smtClean="0">
                <a:solidFill>
                  <a:schemeClr val="bg1"/>
                </a:solidFill>
                <a:latin typeface="Helvetica 57 Condensed"/>
              </a:rPr>
              <a:t>theaidsalliance</a:t>
            </a:r>
            <a:endParaRPr lang="en-US" dirty="0">
              <a:solidFill>
                <a:schemeClr val="bg1"/>
              </a:solidFill>
              <a:latin typeface="Helvetica 57 Condensed"/>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491" y="4976609"/>
            <a:ext cx="1410472" cy="1113795"/>
          </a:xfrm>
          <a:prstGeom prst="rect">
            <a:avLst/>
          </a:prstGeom>
        </p:spPr>
      </p:pic>
      <p:pic>
        <p:nvPicPr>
          <p:cNvPr id="14" name="Picture 18" descr="ox_brand"/>
          <p:cNvPicPr>
            <a:picLocks noChangeAspect="1" noChangeArrowheads="1"/>
          </p:cNvPicPr>
          <p:nvPr/>
        </p:nvPicPr>
        <p:blipFill>
          <a:blip r:embed="rId5" cstate="print"/>
          <a:srcRect/>
          <a:stretch>
            <a:fillRect/>
          </a:stretch>
        </p:blipFill>
        <p:spPr bwMode="auto">
          <a:xfrm>
            <a:off x="7963775" y="4976609"/>
            <a:ext cx="1021401" cy="1097319"/>
          </a:xfrm>
          <a:prstGeom prst="rect">
            <a:avLst/>
          </a:prstGeom>
          <a:noFill/>
          <a:ln>
            <a:solidFill>
              <a:srgbClr val="FFFFFF"/>
            </a:solidFill>
          </a:ln>
        </p:spPr>
      </p:pic>
      <p:pic>
        <p:nvPicPr>
          <p:cNvPr id="15" name="Picture 14"/>
          <p:cNvPicPr>
            <a:picLocks noChangeAspect="1"/>
          </p:cNvPicPr>
          <p:nvPr/>
        </p:nvPicPr>
        <p:blipFill>
          <a:blip r:embed="rId6"/>
          <a:stretch>
            <a:fillRect/>
          </a:stretch>
        </p:blipFill>
        <p:spPr>
          <a:xfrm>
            <a:off x="6651949" y="5006776"/>
            <a:ext cx="1024214" cy="1057821"/>
          </a:xfrm>
          <a:prstGeom prst="rect">
            <a:avLst/>
          </a:prstGeom>
          <a:ln>
            <a:solidFill>
              <a:schemeClr val="bg1"/>
            </a:solidFill>
          </a:ln>
        </p:spPr>
      </p:pic>
    </p:spTree>
    <p:extLst>
      <p:ext uri="{BB962C8B-B14F-4D97-AF65-F5344CB8AC3E}">
        <p14:creationId xmlns:p14="http://schemas.microsoft.com/office/powerpoint/2010/main" val="422102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498597"/>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Conclusions</a:t>
            </a:r>
            <a:endParaRPr lang="en-GB" sz="3200" b="1" dirty="0"/>
          </a:p>
        </p:txBody>
      </p:sp>
      <p:sp>
        <p:nvSpPr>
          <p:cNvPr id="7" name="Content Placeholder 2"/>
          <p:cNvSpPr>
            <a:spLocks noGrp="1"/>
          </p:cNvSpPr>
          <p:nvPr>
            <p:ph idx="1"/>
          </p:nvPr>
        </p:nvSpPr>
        <p:spPr>
          <a:xfrm>
            <a:off x="1" y="2088048"/>
            <a:ext cx="9143998" cy="4326698"/>
          </a:xfrm>
        </p:spPr>
        <p:txBody>
          <a:bodyPr>
            <a:noAutofit/>
          </a:bodyPr>
          <a:lstStyle/>
          <a:p>
            <a:pPr defTabSz="914400" eaLnBrk="0" fontAlgn="base" hangingPunct="0">
              <a:spcBef>
                <a:spcPts val="600"/>
              </a:spcBef>
            </a:pPr>
            <a:r>
              <a:rPr lang="en-US" altLang="en-US" sz="2400" dirty="0">
                <a:cs typeface="Helvetica" panose="020B0604020202020204" pitchFamily="34" charset="0"/>
              </a:rPr>
              <a:t>Interventions do not show large effects, if any</a:t>
            </a:r>
          </a:p>
          <a:p>
            <a:pPr defTabSz="914400" eaLnBrk="0" fontAlgn="base" hangingPunct="0">
              <a:spcBef>
                <a:spcPts val="600"/>
              </a:spcBef>
            </a:pPr>
            <a:r>
              <a:rPr lang="en-US" altLang="en-US" sz="2400" dirty="0">
                <a:cs typeface="Helvetica" panose="020B0604020202020204" pitchFamily="34" charset="0"/>
              </a:rPr>
              <a:t>No effects on sexual violence or perpetration </a:t>
            </a:r>
          </a:p>
          <a:p>
            <a:pPr defTabSz="914400" eaLnBrk="0" fontAlgn="base" hangingPunct="0">
              <a:spcBef>
                <a:spcPts val="600"/>
              </a:spcBef>
            </a:pPr>
            <a:r>
              <a:rPr lang="en-US" altLang="en-US" sz="2400" dirty="0">
                <a:cs typeface="Helvetica" panose="020B0604020202020204" pitchFamily="34" charset="0"/>
              </a:rPr>
              <a:t>Focus is mostly on girls protecting themselves</a:t>
            </a:r>
          </a:p>
          <a:p>
            <a:pPr defTabSz="914400" eaLnBrk="0" fontAlgn="base" hangingPunct="0">
              <a:spcBef>
                <a:spcPts val="600"/>
              </a:spcBef>
            </a:pPr>
            <a:r>
              <a:rPr lang="en-US" altLang="en-US" sz="2400" dirty="0">
                <a:cs typeface="Helvetica" panose="020B0604020202020204" pitchFamily="34" charset="0"/>
              </a:rPr>
              <a:t>Most interventions are psycho-educational/ psycho-educational+</a:t>
            </a:r>
          </a:p>
          <a:p>
            <a:pPr defTabSz="914400" eaLnBrk="0" fontAlgn="base" hangingPunct="0">
              <a:spcBef>
                <a:spcPts val="600"/>
              </a:spcBef>
            </a:pPr>
            <a:r>
              <a:rPr lang="en-US" altLang="en-US" sz="2400" dirty="0">
                <a:cs typeface="Helvetica" panose="020B0604020202020204" pitchFamily="34" charset="0"/>
              </a:rPr>
              <a:t>Interventions with </a:t>
            </a:r>
            <a:r>
              <a:rPr lang="en-US" altLang="en-US" sz="2400" dirty="0" smtClean="0">
                <a:cs typeface="Helvetica" panose="020B0604020202020204" pitchFamily="34" charset="0"/>
              </a:rPr>
              <a:t>self-defense </a:t>
            </a:r>
            <a:r>
              <a:rPr lang="en-US" altLang="en-US" sz="2400" dirty="0">
                <a:cs typeface="Helvetica" panose="020B0604020202020204" pitchFamily="34" charset="0"/>
              </a:rPr>
              <a:t>component potentially most effective?</a:t>
            </a:r>
          </a:p>
          <a:p>
            <a:pPr defTabSz="914400" eaLnBrk="0" fontAlgn="base" hangingPunct="0">
              <a:spcBef>
                <a:spcPts val="600"/>
              </a:spcBef>
            </a:pPr>
            <a:r>
              <a:rPr lang="en-US" altLang="en-US" sz="2400" dirty="0">
                <a:cs typeface="Helvetica" panose="020B0604020202020204" pitchFamily="34" charset="0"/>
              </a:rPr>
              <a:t>No rigorous evaluations with key </a:t>
            </a:r>
            <a:r>
              <a:rPr lang="en-US" altLang="en-US" sz="2400" dirty="0" smtClean="0">
                <a:cs typeface="Helvetica" panose="020B0604020202020204" pitchFamily="34" charset="0"/>
              </a:rPr>
              <a:t>populations</a:t>
            </a:r>
          </a:p>
          <a:p>
            <a:pPr defTabSz="914400" eaLnBrk="0" fontAlgn="base" hangingPunct="0">
              <a:spcBef>
                <a:spcPts val="600"/>
              </a:spcBef>
            </a:pPr>
            <a:r>
              <a:rPr lang="en-US" altLang="en-US" sz="2400" dirty="0" smtClean="0">
                <a:cs typeface="Helvetica" panose="020B0604020202020204" pitchFamily="34" charset="0"/>
              </a:rPr>
              <a:t>Interventions were not co-designed with young people</a:t>
            </a:r>
            <a:endParaRPr lang="en-US" altLang="en-US" sz="2400" dirty="0">
              <a:cs typeface="Helvetica" panose="020B0604020202020204" pitchFamily="34" charset="0"/>
            </a:endParaRPr>
          </a:p>
          <a:p>
            <a:pPr marL="0" indent="0">
              <a:lnSpc>
                <a:spcPct val="120000"/>
              </a:lnSpc>
              <a:buNone/>
            </a:pPr>
            <a:endParaRPr lang="en-GB" sz="2400" dirty="0" smtClean="0"/>
          </a:p>
        </p:txBody>
      </p:sp>
      <p:sp>
        <p:nvSpPr>
          <p:cNvPr id="4" name="Rectangle 3"/>
          <p:cNvSpPr/>
          <p:nvPr/>
        </p:nvSpPr>
        <p:spPr>
          <a:xfrm>
            <a:off x="-614654" y="6426023"/>
            <a:ext cx="10086392" cy="369332"/>
          </a:xfrm>
          <a:prstGeom prst="rect">
            <a:avLst/>
          </a:prstGeom>
        </p:spPr>
        <p:txBody>
          <a:bodyPr wrap="square">
            <a:spAutoFit/>
          </a:bodyPr>
          <a:lstStyle/>
          <a:p>
            <a:pPr algn="ctr"/>
            <a:r>
              <a:rPr lang="en-US" dirty="0">
                <a:solidFill>
                  <a:srgbClr val="D50488"/>
                </a:solidFill>
                <a:latin typeface="Helvetica 57 Condensed"/>
              </a:rPr>
              <a:t>#AIDS2018     #</a:t>
            </a:r>
            <a:r>
              <a:rPr lang="en-US" dirty="0" err="1">
                <a:solidFill>
                  <a:srgbClr val="D50488"/>
                </a:solidFill>
                <a:latin typeface="Helvetica 57 Condensed"/>
              </a:rPr>
              <a:t>WeAreREADY</a:t>
            </a:r>
            <a:r>
              <a:rPr lang="en-US" dirty="0">
                <a:solidFill>
                  <a:srgbClr val="D50488"/>
                </a:solidFill>
                <a:latin typeface="Helvetica 57 Condensed"/>
              </a:rPr>
              <a:t>    #</a:t>
            </a:r>
            <a:r>
              <a:rPr lang="en-US" dirty="0" err="1">
                <a:solidFill>
                  <a:srgbClr val="D50488"/>
                </a:solidFill>
                <a:latin typeface="Helvetica 57 Condensed"/>
              </a:rPr>
              <a:t>FreshVoicesMakingChoices</a:t>
            </a:r>
            <a:r>
              <a:rPr lang="en-US" dirty="0">
                <a:solidFill>
                  <a:srgbClr val="D50488"/>
                </a:solidFill>
                <a:latin typeface="Helvetica 57 Condensed"/>
              </a:rPr>
              <a:t>    @</a:t>
            </a:r>
            <a:r>
              <a:rPr lang="en-US" dirty="0" err="1">
                <a:solidFill>
                  <a:srgbClr val="D50488"/>
                </a:solidFill>
                <a:latin typeface="Helvetica 57 Condensed"/>
              </a:rPr>
              <a:t>theaidsalliance</a:t>
            </a:r>
            <a:endParaRPr lang="en-US" dirty="0">
              <a:solidFill>
                <a:srgbClr val="D50488"/>
              </a:solidFill>
              <a:latin typeface="Helvetica 57 Condensed"/>
            </a:endParaRPr>
          </a:p>
        </p:txBody>
      </p:sp>
    </p:spTree>
    <p:extLst>
      <p:ext uri="{BB962C8B-B14F-4D97-AF65-F5344CB8AC3E}">
        <p14:creationId xmlns:p14="http://schemas.microsoft.com/office/powerpoint/2010/main" val="1364369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Research gaps</a:t>
            </a:r>
            <a:endParaRPr lang="en-GB" sz="3200" b="1" dirty="0"/>
          </a:p>
        </p:txBody>
      </p:sp>
      <p:sp>
        <p:nvSpPr>
          <p:cNvPr id="7" name="Content Placeholder 2"/>
          <p:cNvSpPr>
            <a:spLocks noGrp="1"/>
          </p:cNvSpPr>
          <p:nvPr>
            <p:ph idx="1"/>
          </p:nvPr>
        </p:nvSpPr>
        <p:spPr>
          <a:xfrm>
            <a:off x="341734" y="2198791"/>
            <a:ext cx="8173616" cy="4326698"/>
          </a:xfrm>
        </p:spPr>
        <p:txBody>
          <a:bodyPr>
            <a:noAutofit/>
          </a:bodyPr>
          <a:lstStyle/>
          <a:p>
            <a:r>
              <a:rPr lang="en-GB" sz="2400" dirty="0"/>
              <a:t>Studies with key populations</a:t>
            </a:r>
          </a:p>
          <a:p>
            <a:r>
              <a:rPr lang="en-GB" sz="2400" dirty="0"/>
              <a:t>Studies with HIV+ youth</a:t>
            </a:r>
          </a:p>
          <a:p>
            <a:r>
              <a:rPr lang="en-GB" sz="2400" dirty="0"/>
              <a:t>Studies involving wider community</a:t>
            </a:r>
          </a:p>
          <a:p>
            <a:r>
              <a:rPr lang="en-GB" sz="2400" dirty="0"/>
              <a:t>Studies focused on emotional and economic IPV</a:t>
            </a:r>
          </a:p>
          <a:p>
            <a:r>
              <a:rPr lang="en-GB" sz="2400" dirty="0"/>
              <a:t>Meaningful involvement of youth in design of interventions</a:t>
            </a:r>
          </a:p>
          <a:p>
            <a:r>
              <a:rPr lang="en-GB" sz="2400" dirty="0"/>
              <a:t>Studies focusing on prevention of perpetration rather than prevention of violence experience</a:t>
            </a:r>
          </a:p>
          <a:p>
            <a:pPr marL="0" indent="0">
              <a:lnSpc>
                <a:spcPct val="120000"/>
              </a:lnSpc>
              <a:buNone/>
            </a:pPr>
            <a:endParaRPr lang="en-GB" sz="2400" dirty="0" smtClean="0"/>
          </a:p>
        </p:txBody>
      </p:sp>
      <p:sp>
        <p:nvSpPr>
          <p:cNvPr id="2" name="Rectangle 1"/>
          <p:cNvSpPr/>
          <p:nvPr/>
        </p:nvSpPr>
        <p:spPr>
          <a:xfrm>
            <a:off x="-614654" y="6304002"/>
            <a:ext cx="10086392" cy="369332"/>
          </a:xfrm>
          <a:prstGeom prst="rect">
            <a:avLst/>
          </a:prstGeom>
        </p:spPr>
        <p:txBody>
          <a:bodyPr wrap="square">
            <a:spAutoFit/>
          </a:bodyPr>
          <a:lstStyle/>
          <a:p>
            <a:pPr algn="ctr"/>
            <a:r>
              <a:rPr lang="en-US" dirty="0">
                <a:solidFill>
                  <a:srgbClr val="D50488"/>
                </a:solidFill>
                <a:latin typeface="Helvetica 57 Condensed"/>
              </a:rPr>
              <a:t>#AIDS2018     #</a:t>
            </a:r>
            <a:r>
              <a:rPr lang="en-US" dirty="0" err="1">
                <a:solidFill>
                  <a:srgbClr val="D50488"/>
                </a:solidFill>
                <a:latin typeface="Helvetica 57 Condensed"/>
              </a:rPr>
              <a:t>WeAreREADY</a:t>
            </a:r>
            <a:r>
              <a:rPr lang="en-US" dirty="0">
                <a:solidFill>
                  <a:srgbClr val="D50488"/>
                </a:solidFill>
                <a:latin typeface="Helvetica 57 Condensed"/>
              </a:rPr>
              <a:t>    #</a:t>
            </a:r>
            <a:r>
              <a:rPr lang="en-US" dirty="0" err="1">
                <a:solidFill>
                  <a:srgbClr val="D50488"/>
                </a:solidFill>
                <a:latin typeface="Helvetica 57 Condensed"/>
              </a:rPr>
              <a:t>FreshVoicesMakingChoices</a:t>
            </a:r>
            <a:r>
              <a:rPr lang="en-US" dirty="0">
                <a:solidFill>
                  <a:srgbClr val="D50488"/>
                </a:solidFill>
                <a:latin typeface="Helvetica 57 Condensed"/>
              </a:rPr>
              <a:t>    @</a:t>
            </a:r>
            <a:r>
              <a:rPr lang="en-US" dirty="0" err="1">
                <a:solidFill>
                  <a:srgbClr val="D50488"/>
                </a:solidFill>
                <a:latin typeface="Helvetica 57 Condensed"/>
              </a:rPr>
              <a:t>theaidsalliance</a:t>
            </a:r>
            <a:endParaRPr lang="en-US" dirty="0">
              <a:solidFill>
                <a:srgbClr val="D50488"/>
              </a:solidFill>
              <a:latin typeface="Helvetica 57 Condensed"/>
            </a:endParaRPr>
          </a:p>
        </p:txBody>
      </p:sp>
    </p:spTree>
    <p:extLst>
      <p:ext uri="{BB962C8B-B14F-4D97-AF65-F5344CB8AC3E}">
        <p14:creationId xmlns:p14="http://schemas.microsoft.com/office/powerpoint/2010/main" val="204919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Thank you to our </a:t>
            </a:r>
            <a:r>
              <a:rPr lang="en-GB" sz="3200" b="1" dirty="0" smtClean="0"/>
              <a:t>partners and funders</a:t>
            </a:r>
            <a:r>
              <a:rPr lang="en-GB" sz="3200" b="1" dirty="0" smtClean="0"/>
              <a:t>!</a:t>
            </a:r>
            <a:endParaRPr lang="en-GB"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27" y="5213807"/>
            <a:ext cx="1589809" cy="6922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922" y="2251404"/>
            <a:ext cx="6997961" cy="3821559"/>
          </a:xfrm>
          <a:prstGeom prst="rect">
            <a:avLst/>
          </a:prstGeom>
        </p:spPr>
      </p:pic>
      <p:pic>
        <p:nvPicPr>
          <p:cNvPr id="9" name="Picture 8"/>
          <p:cNvPicPr>
            <a:picLocks noChangeAspect="1"/>
          </p:cNvPicPr>
          <p:nvPr/>
        </p:nvPicPr>
        <p:blipFill>
          <a:blip r:embed="rId5"/>
          <a:stretch>
            <a:fillRect/>
          </a:stretch>
        </p:blipFill>
        <p:spPr>
          <a:xfrm>
            <a:off x="745427" y="4057358"/>
            <a:ext cx="820870" cy="684059"/>
          </a:xfrm>
          <a:prstGeom prst="rect">
            <a:avLst/>
          </a:prstGeom>
        </p:spPr>
      </p:pic>
      <p:sp>
        <p:nvSpPr>
          <p:cNvPr id="7" name="Rectangle 6"/>
          <p:cNvSpPr/>
          <p:nvPr/>
        </p:nvSpPr>
        <p:spPr>
          <a:xfrm>
            <a:off x="0" y="6208711"/>
            <a:ext cx="9144000" cy="649279"/>
          </a:xfrm>
          <a:prstGeom prst="rect">
            <a:avLst/>
          </a:prstGeom>
          <a:solidFill>
            <a:srgbClr val="7BB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Helvetica 57 Condensed"/>
              </a:rPr>
              <a:t>#AIDS2018     #WeAreREADY    #FreshVoicesMakingChoices    @theaidsalliance</a:t>
            </a:r>
            <a:endParaRPr lang="en-US" dirty="0">
              <a:solidFill>
                <a:schemeClr val="bg1"/>
              </a:solidFill>
              <a:latin typeface="Helvetica 57 Condensed"/>
            </a:endParaRPr>
          </a:p>
        </p:txBody>
      </p:sp>
    </p:spTree>
    <p:extLst>
      <p:ext uri="{BB962C8B-B14F-4D97-AF65-F5344CB8AC3E}">
        <p14:creationId xmlns:p14="http://schemas.microsoft.com/office/powerpoint/2010/main" val="742515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79964"/>
            <a:ext cx="8229600" cy="3646199"/>
          </a:xfrm>
        </p:spPr>
        <p:txBody>
          <a:bodyPr/>
          <a:lstStyle/>
          <a:p>
            <a:pPr marL="0" indent="0" algn="ctr">
              <a:buNone/>
            </a:pPr>
            <a:endParaRPr lang="en-GB" dirty="0" smtClean="0"/>
          </a:p>
          <a:p>
            <a:pPr marL="0" indent="0" algn="ctr">
              <a:buNone/>
            </a:pPr>
            <a:r>
              <a:rPr lang="en-GB" b="1" dirty="0" smtClean="0"/>
              <a:t>Methodological Appendices</a:t>
            </a:r>
            <a:endParaRPr lang="en-GB" b="1" dirty="0"/>
          </a:p>
        </p:txBody>
      </p:sp>
    </p:spTree>
    <p:extLst>
      <p:ext uri="{BB962C8B-B14F-4D97-AF65-F5344CB8AC3E}">
        <p14:creationId xmlns:p14="http://schemas.microsoft.com/office/powerpoint/2010/main" val="31493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Outcome and population definitions</a:t>
            </a:r>
            <a:endParaRPr lang="en-GB" sz="3200" b="1" dirty="0"/>
          </a:p>
        </p:txBody>
      </p:sp>
      <p:sp>
        <p:nvSpPr>
          <p:cNvPr id="5" name="Content Placeholder 2"/>
          <p:cNvSpPr txBox="1">
            <a:spLocks/>
          </p:cNvSpPr>
          <p:nvPr/>
        </p:nvSpPr>
        <p:spPr>
          <a:xfrm>
            <a:off x="341734" y="2198791"/>
            <a:ext cx="8173616" cy="43266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Font typeface="Arial"/>
              <a:buChar char="•"/>
              <a:defRPr sz="3200" kern="1200">
                <a:solidFill>
                  <a:schemeClr val="tx1"/>
                </a:solidFill>
                <a:latin typeface="Helvetica" pitchFamily="34" charset="0"/>
                <a:ea typeface="+mn-ea"/>
                <a:cs typeface="+mn-cs"/>
              </a:defRPr>
            </a:lvl1pPr>
            <a:lvl2pPr marL="742950" indent="-285750" algn="l" defTabSz="457200" rtl="0" eaLnBrk="1" latinLnBrk="0" hangingPunct="1">
              <a:spcBef>
                <a:spcPct val="20000"/>
              </a:spcBef>
              <a:spcAft>
                <a:spcPts val="600"/>
              </a:spcAft>
              <a:buFont typeface="Arial"/>
              <a:buChar char="–"/>
              <a:defRPr sz="2800" kern="1200">
                <a:solidFill>
                  <a:schemeClr val="tx1"/>
                </a:solidFill>
                <a:latin typeface="Helvetica" pitchFamily="34" charset="0"/>
                <a:ea typeface="+mn-ea"/>
                <a:cs typeface="+mn-cs"/>
              </a:defRPr>
            </a:lvl2pPr>
            <a:lvl3pPr marL="1143000" indent="-228600" algn="l" defTabSz="457200" rtl="0" eaLnBrk="1" latinLnBrk="0" hangingPunct="1">
              <a:spcBef>
                <a:spcPct val="20000"/>
              </a:spcBef>
              <a:spcAft>
                <a:spcPts val="600"/>
              </a:spcAft>
              <a:buFont typeface="Arial"/>
              <a:buChar char="•"/>
              <a:defRPr sz="2400" kern="1200">
                <a:solidFill>
                  <a:schemeClr val="tx1"/>
                </a:solidFill>
                <a:latin typeface="Helvetica" pitchFamily="34" charset="0"/>
                <a:ea typeface="+mn-ea"/>
                <a:cs typeface="+mn-cs"/>
              </a:defRPr>
            </a:lvl3pPr>
            <a:lvl4pPr marL="16002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4pPr>
            <a:lvl5pPr marL="20574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u="sng" dirty="0"/>
              <a:t>GBV: </a:t>
            </a:r>
          </a:p>
          <a:p>
            <a:r>
              <a:rPr lang="en-GB" sz="2200" dirty="0"/>
              <a:t>Intimate partner violence (physical, sexual, emotional or economical)</a:t>
            </a:r>
          </a:p>
          <a:p>
            <a:r>
              <a:rPr lang="en-GB" sz="2200" dirty="0"/>
              <a:t>Non partner sexual violence directed at an individual such as unwanted touching or intercourse</a:t>
            </a:r>
          </a:p>
          <a:p>
            <a:endParaRPr lang="en-GB" sz="2200" dirty="0"/>
          </a:p>
          <a:p>
            <a:pPr marL="0" indent="0">
              <a:buNone/>
            </a:pPr>
            <a:r>
              <a:rPr lang="en-GB" sz="2200" u="sng" dirty="0"/>
              <a:t>Young people living with or most affected by HIV:</a:t>
            </a:r>
          </a:p>
          <a:p>
            <a:r>
              <a:rPr lang="en-GB" sz="2200" dirty="0"/>
              <a:t>Key populations: MSM, LGBT, sex workers, injecting drug users</a:t>
            </a:r>
          </a:p>
          <a:p>
            <a:r>
              <a:rPr lang="en-GB" sz="2200" dirty="0"/>
              <a:t>AIDS-affected: young people living in countries with high HIV prevalence or in a family affected by AIDS</a:t>
            </a:r>
          </a:p>
          <a:p>
            <a:endParaRPr lang="en-GB" sz="2200" dirty="0"/>
          </a:p>
          <a:p>
            <a:pPr marL="0" indent="0">
              <a:lnSpc>
                <a:spcPct val="120000"/>
              </a:lnSpc>
              <a:buFont typeface="Arial"/>
              <a:buNone/>
            </a:pPr>
            <a:endParaRPr lang="en-GB" sz="2200" dirty="0" smtClean="0"/>
          </a:p>
        </p:txBody>
      </p:sp>
    </p:spTree>
    <p:extLst>
      <p:ext uri="{BB962C8B-B14F-4D97-AF65-F5344CB8AC3E}">
        <p14:creationId xmlns:p14="http://schemas.microsoft.com/office/powerpoint/2010/main" val="214908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Methods</a:t>
            </a:r>
            <a:endParaRPr lang="en-GB" sz="3200" b="1" dirty="0"/>
          </a:p>
        </p:txBody>
      </p:sp>
      <p:sp>
        <p:nvSpPr>
          <p:cNvPr id="5" name="Content Placeholder 2"/>
          <p:cNvSpPr txBox="1">
            <a:spLocks/>
          </p:cNvSpPr>
          <p:nvPr/>
        </p:nvSpPr>
        <p:spPr>
          <a:xfrm>
            <a:off x="341734" y="2198791"/>
            <a:ext cx="8173616" cy="43266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Font typeface="Arial"/>
              <a:buChar char="•"/>
              <a:defRPr sz="3200" kern="1200">
                <a:solidFill>
                  <a:schemeClr val="tx1"/>
                </a:solidFill>
                <a:latin typeface="Helvetica" pitchFamily="34" charset="0"/>
                <a:ea typeface="+mn-ea"/>
                <a:cs typeface="+mn-cs"/>
              </a:defRPr>
            </a:lvl1pPr>
            <a:lvl2pPr marL="742950" indent="-285750" algn="l" defTabSz="457200" rtl="0" eaLnBrk="1" latinLnBrk="0" hangingPunct="1">
              <a:spcBef>
                <a:spcPct val="20000"/>
              </a:spcBef>
              <a:spcAft>
                <a:spcPts val="600"/>
              </a:spcAft>
              <a:buFont typeface="Arial"/>
              <a:buChar char="–"/>
              <a:defRPr sz="2800" kern="1200">
                <a:solidFill>
                  <a:schemeClr val="tx1"/>
                </a:solidFill>
                <a:latin typeface="Helvetica" pitchFamily="34" charset="0"/>
                <a:ea typeface="+mn-ea"/>
                <a:cs typeface="+mn-cs"/>
              </a:defRPr>
            </a:lvl2pPr>
            <a:lvl3pPr marL="1143000" indent="-228600" algn="l" defTabSz="457200" rtl="0" eaLnBrk="1" latinLnBrk="0" hangingPunct="1">
              <a:spcBef>
                <a:spcPct val="20000"/>
              </a:spcBef>
              <a:spcAft>
                <a:spcPts val="600"/>
              </a:spcAft>
              <a:buFont typeface="Arial"/>
              <a:buChar char="•"/>
              <a:defRPr sz="2400" kern="1200">
                <a:solidFill>
                  <a:schemeClr val="tx1"/>
                </a:solidFill>
                <a:latin typeface="Helvetica" pitchFamily="34" charset="0"/>
                <a:ea typeface="+mn-ea"/>
                <a:cs typeface="+mn-cs"/>
              </a:defRPr>
            </a:lvl3pPr>
            <a:lvl4pPr marL="16002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4pPr>
            <a:lvl5pPr marL="20574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13 databases, conference abstracts, trial registries, hand searches, e-mails to authors </a:t>
            </a:r>
          </a:p>
          <a:p>
            <a:r>
              <a:rPr lang="en-GB" sz="2400" dirty="0"/>
              <a:t>Comprehensive search strategy</a:t>
            </a:r>
          </a:p>
          <a:p>
            <a:r>
              <a:rPr lang="en-GB" sz="2400" dirty="0"/>
              <a:t>Meta-analysis: </a:t>
            </a:r>
          </a:p>
          <a:p>
            <a:pPr lvl="1"/>
            <a:r>
              <a:rPr lang="en-GB" sz="2400" dirty="0"/>
              <a:t>Transformed all effect sizes into log OR</a:t>
            </a:r>
          </a:p>
          <a:p>
            <a:pPr lvl="1"/>
            <a:r>
              <a:rPr lang="en-GB" sz="2400" dirty="0"/>
              <a:t>Where 2 intervention arms used combined weighted ORs</a:t>
            </a:r>
          </a:p>
          <a:p>
            <a:pPr lvl="1"/>
            <a:r>
              <a:rPr lang="en-GB" sz="2400" dirty="0"/>
              <a:t>Random effects meta-analysis (multi-level if multiple outcomes)</a:t>
            </a:r>
          </a:p>
          <a:p>
            <a:pPr marL="0" indent="0">
              <a:buNone/>
            </a:pPr>
            <a:endParaRPr lang="en-GB" sz="2400" dirty="0"/>
          </a:p>
          <a:p>
            <a:pPr marL="0" indent="0">
              <a:lnSpc>
                <a:spcPct val="120000"/>
              </a:lnSpc>
              <a:buFont typeface="Arial"/>
              <a:buNone/>
            </a:pPr>
            <a:endParaRPr lang="en-GB" sz="2400" dirty="0" smtClean="0"/>
          </a:p>
        </p:txBody>
      </p:sp>
    </p:spTree>
    <p:extLst>
      <p:ext uri="{BB962C8B-B14F-4D97-AF65-F5344CB8AC3E}">
        <p14:creationId xmlns:p14="http://schemas.microsoft.com/office/powerpoint/2010/main" val="155758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Searches</a:t>
            </a:r>
            <a:endParaRPr lang="en-GB" sz="3200" b="1" dirty="0"/>
          </a:p>
        </p:txBody>
      </p:sp>
      <p:sp>
        <p:nvSpPr>
          <p:cNvPr id="5" name="Content Placeholder 2"/>
          <p:cNvSpPr txBox="1">
            <a:spLocks/>
          </p:cNvSpPr>
          <p:nvPr/>
        </p:nvSpPr>
        <p:spPr>
          <a:xfrm>
            <a:off x="341734" y="2198791"/>
            <a:ext cx="8539030" cy="43266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Font typeface="Arial"/>
              <a:buChar char="•"/>
              <a:defRPr sz="3200" kern="1200">
                <a:solidFill>
                  <a:schemeClr val="tx1"/>
                </a:solidFill>
                <a:latin typeface="Helvetica" pitchFamily="34" charset="0"/>
                <a:ea typeface="+mn-ea"/>
                <a:cs typeface="+mn-cs"/>
              </a:defRPr>
            </a:lvl1pPr>
            <a:lvl2pPr marL="742950" indent="-285750" algn="l" defTabSz="457200" rtl="0" eaLnBrk="1" latinLnBrk="0" hangingPunct="1">
              <a:spcBef>
                <a:spcPct val="20000"/>
              </a:spcBef>
              <a:spcAft>
                <a:spcPts val="600"/>
              </a:spcAft>
              <a:buFont typeface="Arial"/>
              <a:buChar char="–"/>
              <a:defRPr sz="2800" kern="1200">
                <a:solidFill>
                  <a:schemeClr val="tx1"/>
                </a:solidFill>
                <a:latin typeface="Helvetica" pitchFamily="34" charset="0"/>
                <a:ea typeface="+mn-ea"/>
                <a:cs typeface="+mn-cs"/>
              </a:defRPr>
            </a:lvl2pPr>
            <a:lvl3pPr marL="1143000" indent="-228600" algn="l" defTabSz="457200" rtl="0" eaLnBrk="1" latinLnBrk="0" hangingPunct="1">
              <a:spcBef>
                <a:spcPct val="20000"/>
              </a:spcBef>
              <a:spcAft>
                <a:spcPts val="600"/>
              </a:spcAft>
              <a:buFont typeface="Arial"/>
              <a:buChar char="•"/>
              <a:defRPr sz="2400" kern="1200">
                <a:solidFill>
                  <a:schemeClr val="tx1"/>
                </a:solidFill>
                <a:latin typeface="Helvetica" pitchFamily="34" charset="0"/>
                <a:ea typeface="+mn-ea"/>
                <a:cs typeface="+mn-cs"/>
              </a:defRPr>
            </a:lvl3pPr>
            <a:lvl4pPr marL="16002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4pPr>
            <a:lvl5pPr marL="20574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750"/>
              </a:spcBef>
              <a:buNone/>
            </a:pPr>
            <a:r>
              <a:rPr lang="en-GB" sz="1550" dirty="0"/>
              <a:t>Time Frame: 1982 until 17</a:t>
            </a:r>
            <a:r>
              <a:rPr lang="en-GB" sz="1550" baseline="30000" dirty="0"/>
              <a:t>th</a:t>
            </a:r>
            <a:r>
              <a:rPr lang="en-GB" sz="1550" dirty="0"/>
              <a:t> January 2018</a:t>
            </a:r>
          </a:p>
          <a:p>
            <a:pPr>
              <a:lnSpc>
                <a:spcPct val="120000"/>
              </a:lnSpc>
              <a:spcBef>
                <a:spcPts val="750"/>
              </a:spcBef>
            </a:pPr>
            <a:r>
              <a:rPr lang="en-GB" sz="1550" dirty="0"/>
              <a:t>Databases: </a:t>
            </a:r>
            <a:r>
              <a:rPr lang="en-GB" sz="1550" dirty="0" err="1"/>
              <a:t>PsycInfo</a:t>
            </a:r>
            <a:r>
              <a:rPr lang="en-GB" sz="1550" dirty="0"/>
              <a:t>, Medline, </a:t>
            </a:r>
            <a:r>
              <a:rPr lang="en-GB" sz="1550" dirty="0" err="1"/>
              <a:t>Gobal</a:t>
            </a:r>
            <a:r>
              <a:rPr lang="en-GB" sz="1550" dirty="0"/>
              <a:t> health, Dissertation Abstracts, IBSS, ASSIA, Sociological Abstracts, Scopus, Social Sciences Citation Index, Sexual Violence Initiative, 3ie, K4Health and Google Scholar. </a:t>
            </a:r>
          </a:p>
          <a:p>
            <a:pPr>
              <a:lnSpc>
                <a:spcPct val="120000"/>
              </a:lnSpc>
              <a:spcBef>
                <a:spcPts val="750"/>
              </a:spcBef>
            </a:pPr>
            <a:r>
              <a:rPr lang="en-GB" sz="1550" dirty="0"/>
              <a:t>Conference abstracts: Sexual Violence Initiative, AIDS Impact, International AIDS Conference</a:t>
            </a:r>
          </a:p>
          <a:p>
            <a:pPr>
              <a:lnSpc>
                <a:spcPct val="120000"/>
              </a:lnSpc>
              <a:spcBef>
                <a:spcPts val="750"/>
              </a:spcBef>
            </a:pPr>
            <a:r>
              <a:rPr lang="en-GB" sz="1550" dirty="0"/>
              <a:t>Hand searches: WHO, UNAIDS, Un Women, UNFPA, </a:t>
            </a:r>
            <a:r>
              <a:rPr lang="en-GB" sz="1550" dirty="0" err="1"/>
              <a:t>Popline</a:t>
            </a:r>
            <a:r>
              <a:rPr lang="en-GB" sz="1550" dirty="0"/>
              <a:t>, International HIV/AIDS Alliance, USAID Development Experience Clearing House, DFID, preventviolence.info, UNICEF </a:t>
            </a:r>
            <a:r>
              <a:rPr lang="en-GB" sz="1550" dirty="0" err="1"/>
              <a:t>Innocenti</a:t>
            </a:r>
            <a:r>
              <a:rPr lang="en-GB" sz="1550" dirty="0"/>
              <a:t>, Salamander Trust and </a:t>
            </a:r>
            <a:r>
              <a:rPr lang="en-GB" sz="1550" dirty="0" err="1"/>
              <a:t>WhatWorks</a:t>
            </a:r>
            <a:endParaRPr lang="en-GB" sz="1550" dirty="0"/>
          </a:p>
          <a:p>
            <a:pPr>
              <a:lnSpc>
                <a:spcPct val="120000"/>
              </a:lnSpc>
              <a:spcBef>
                <a:spcPts val="750"/>
              </a:spcBef>
            </a:pPr>
            <a:r>
              <a:rPr lang="en-GB" sz="1550" dirty="0"/>
              <a:t>Clinical Trial Registries: clinicaltrials.gov, PACTR, EU Clinical Trial Registry, Brazilian Clinical Trials Registry, Cuban Public Registry of Clinical Trials and Thai Clinical Trials Registry </a:t>
            </a:r>
          </a:p>
          <a:p>
            <a:pPr>
              <a:lnSpc>
                <a:spcPct val="120000"/>
              </a:lnSpc>
              <a:spcBef>
                <a:spcPts val="750"/>
              </a:spcBef>
            </a:pPr>
            <a:r>
              <a:rPr lang="en-GB" sz="1550" dirty="0"/>
              <a:t>Contacted authors</a:t>
            </a:r>
          </a:p>
          <a:p>
            <a:pPr marL="0" indent="0">
              <a:lnSpc>
                <a:spcPct val="120000"/>
              </a:lnSpc>
              <a:buFont typeface="Arial"/>
              <a:buNone/>
            </a:pPr>
            <a:endParaRPr lang="en-GB" sz="1550" dirty="0" smtClean="0"/>
          </a:p>
        </p:txBody>
      </p:sp>
    </p:spTree>
    <p:extLst>
      <p:ext uri="{BB962C8B-B14F-4D97-AF65-F5344CB8AC3E}">
        <p14:creationId xmlns:p14="http://schemas.microsoft.com/office/powerpoint/2010/main" val="400933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9621" y="640080"/>
          <a:ext cx="8420470" cy="5958840"/>
        </p:xfrm>
        <a:graphic>
          <a:graphicData uri="http://schemas.openxmlformats.org/drawingml/2006/table">
            <a:tbl>
              <a:tblPr firstRow="1" bandRow="1">
                <a:tableStyleId>{0505E3EF-67EA-436B-97B2-0124C06EBD24}</a:tableStyleId>
              </a:tblPr>
              <a:tblGrid>
                <a:gridCol w="8420470">
                  <a:extLst>
                    <a:ext uri="{9D8B030D-6E8A-4147-A177-3AD203B41FA5}">
                      <a16:colId xmlns:a16="http://schemas.microsoft.com/office/drawing/2014/main" val="2674890941"/>
                    </a:ext>
                  </a:extLst>
                </a:gridCol>
              </a:tblGrid>
              <a:tr h="559293">
                <a:tc>
                  <a:txBody>
                    <a:bodyPr/>
                    <a:lstStyle/>
                    <a:p>
                      <a:r>
                        <a:rPr lang="en-GB" sz="950" kern="1200" dirty="0" smtClean="0">
                          <a:effectLst/>
                          <a:latin typeface="Helvetica" pitchFamily="34" charset="0"/>
                        </a:rPr>
                        <a:t>((Developing countries) OR (Africa OR Central Africa OR Latin America OR Caribbean OR West Indies OR Eastern Europe OR Soviet OR South America OR Arab OR Middle East OR Latin America OR Central America) OR (Afghanistan OR Albania OR Algeria OR Angola OR Antigua OR Barbuda OR Argentina OR Armenia OR Armenian OR Aruba OR Azerbaijan OR Bahrain OR Bangladesh OR Barbados OR Benin OR </a:t>
                      </a:r>
                      <a:r>
                        <a:rPr lang="en-GB" sz="950" kern="1200" dirty="0" err="1" smtClean="0">
                          <a:effectLst/>
                          <a:latin typeface="Helvetica" pitchFamily="34" charset="0"/>
                        </a:rPr>
                        <a:t>Byelarus</a:t>
                      </a:r>
                      <a:r>
                        <a:rPr lang="en-GB" sz="950" kern="1200" dirty="0" smtClean="0">
                          <a:effectLst/>
                          <a:latin typeface="Helvetica" pitchFamily="34" charset="0"/>
                        </a:rPr>
                        <a:t> OR Byelorussian OR Belarus OR Belorussian OR Belorussia OR Belize OR Bhutan OR Bolivia OR Bosnia OR Herzegovina OR Hercegovina OR Botswana OR </a:t>
                      </a:r>
                      <a:r>
                        <a:rPr lang="en-GB" sz="950" kern="1200" dirty="0" err="1" smtClean="0">
                          <a:effectLst/>
                          <a:latin typeface="Helvetica" pitchFamily="34" charset="0"/>
                        </a:rPr>
                        <a:t>Brasil</a:t>
                      </a:r>
                      <a:r>
                        <a:rPr lang="en-GB" sz="950" kern="1200" dirty="0" smtClean="0">
                          <a:effectLst/>
                          <a:latin typeface="Helvetica" pitchFamily="34" charset="0"/>
                        </a:rPr>
                        <a:t> OR Brazil OR Bulgaria OR Burkina Faso OR Burkina </a:t>
                      </a:r>
                      <a:r>
                        <a:rPr lang="en-GB" sz="950" kern="1200" dirty="0" err="1" smtClean="0">
                          <a:effectLst/>
                          <a:latin typeface="Helvetica" pitchFamily="34" charset="0"/>
                        </a:rPr>
                        <a:t>Fasso</a:t>
                      </a:r>
                      <a:r>
                        <a:rPr lang="en-GB" sz="950" kern="1200" dirty="0" smtClean="0">
                          <a:effectLst/>
                          <a:latin typeface="Helvetica" pitchFamily="34" charset="0"/>
                        </a:rPr>
                        <a:t> OR Upper Volta OR Burundi OR </a:t>
                      </a:r>
                      <a:r>
                        <a:rPr lang="en-GB" sz="950" kern="1200" dirty="0" err="1" smtClean="0">
                          <a:effectLst/>
                          <a:latin typeface="Helvetica" pitchFamily="34" charset="0"/>
                        </a:rPr>
                        <a:t>Urundi</a:t>
                      </a:r>
                      <a:r>
                        <a:rPr lang="en-GB" sz="950" kern="1200" dirty="0" smtClean="0">
                          <a:effectLst/>
                          <a:latin typeface="Helvetica" pitchFamily="34" charset="0"/>
                        </a:rPr>
                        <a:t> OR Cambodia OR Khmer Republic OR Kampuchea OR Cameroon OR Cameroons OR Cameron OR </a:t>
                      </a:r>
                      <a:r>
                        <a:rPr lang="en-GB" sz="950" kern="1200" dirty="0" err="1" smtClean="0">
                          <a:effectLst/>
                          <a:latin typeface="Helvetica" pitchFamily="34" charset="0"/>
                        </a:rPr>
                        <a:t>Camerons</a:t>
                      </a:r>
                      <a:r>
                        <a:rPr lang="en-GB" sz="950" kern="1200" dirty="0" smtClean="0">
                          <a:effectLst/>
                          <a:latin typeface="Helvetica" pitchFamily="34" charset="0"/>
                        </a:rPr>
                        <a:t> OR Cape Verde OR Central African Republic OR Chad OR Chile OR China OR Colombia OR Comoros OR Comoro Islands OR </a:t>
                      </a:r>
                      <a:r>
                        <a:rPr lang="en-GB" sz="950" kern="1200" dirty="0" err="1" smtClean="0">
                          <a:effectLst/>
                          <a:latin typeface="Helvetica" pitchFamily="34" charset="0"/>
                        </a:rPr>
                        <a:t>Comores</a:t>
                      </a:r>
                      <a:r>
                        <a:rPr lang="en-GB" sz="950" kern="1200" dirty="0" smtClean="0">
                          <a:effectLst/>
                          <a:latin typeface="Helvetica" pitchFamily="34" charset="0"/>
                        </a:rPr>
                        <a:t> OR Mayotte OR Congo OR Zaire OR Costa Rica OR Cote </a:t>
                      </a:r>
                      <a:r>
                        <a:rPr lang="en-GB" sz="950" kern="1200" dirty="0" err="1" smtClean="0">
                          <a:effectLst/>
                          <a:latin typeface="Helvetica" pitchFamily="34" charset="0"/>
                        </a:rPr>
                        <a:t>dIvoire</a:t>
                      </a:r>
                      <a:r>
                        <a:rPr lang="en-GB" sz="950" kern="1200" dirty="0" smtClean="0">
                          <a:effectLst/>
                          <a:latin typeface="Helvetica" pitchFamily="34" charset="0"/>
                        </a:rPr>
                        <a:t> OR Ivory Coast OR Croatia OR Cuba OR Cyprus OR Czechoslovakia OR Czech Republic OR Slovakia OR Slovak Republic OR Djibouti OR French Somaliland OR Dominica OR Dominican Republic OR East Timor OR East </a:t>
                      </a:r>
                      <a:r>
                        <a:rPr lang="en-GB" sz="950" kern="1200" dirty="0" err="1" smtClean="0">
                          <a:effectLst/>
                          <a:latin typeface="Helvetica" pitchFamily="34" charset="0"/>
                        </a:rPr>
                        <a:t>Timur</a:t>
                      </a:r>
                      <a:r>
                        <a:rPr lang="en-GB" sz="950" kern="1200" dirty="0" smtClean="0">
                          <a:effectLst/>
                          <a:latin typeface="Helvetica" pitchFamily="34" charset="0"/>
                        </a:rPr>
                        <a:t> OR Timor </a:t>
                      </a:r>
                      <a:r>
                        <a:rPr lang="en-GB" sz="950" kern="1200" dirty="0" err="1" smtClean="0">
                          <a:effectLst/>
                          <a:latin typeface="Helvetica" pitchFamily="34" charset="0"/>
                        </a:rPr>
                        <a:t>Leste</a:t>
                      </a:r>
                      <a:r>
                        <a:rPr lang="en-GB" sz="950" kern="1200" dirty="0" smtClean="0">
                          <a:effectLst/>
                          <a:latin typeface="Helvetica" pitchFamily="34" charset="0"/>
                        </a:rPr>
                        <a:t> OR Ecuador OR Egypt OR United Arab Republic OR El Salvador OR Eritrea OR Estonia OR Ethiopia OR Fiji OR Gabon OR Gabonese Republic OR Gambia OR Gaza OR Georgia Republic OR Georgian Republic OR Ghana OR Gold Coast OR Greece OR Grenada OR Guatemala OR Guinea OR Guam OR Guiana OR Guyana OR Haiti OR Honduras OR Hungary OR India OR Maldives OR Indonesia OR Iran OR Iraq OR Isle of Man OR Jamaica OR Jordan OR Kazakhstan OR Kazakh OR Kenya OR Kiribati OR Korea OR Kosovo OR Kyrgyzstan OR Kirghizia OR Kyrgyz Republic OR Kirghiz OR Kirgizstan OR Lao PDR OR Laos OR Latvia OR Lebanon OR Lesotho OR Basutoland OR Liberia OR Libya OR Lithuania OR Macedonia OR Madagascar OR Malagasy Republic OR Malaysia OR Malaya OR Malay OR Sabah OR Sarawak OR Malawi OR Nyasaland OR Mali OR Malta OR Marshall Islands OR Mauritania OR Mauritius OR </a:t>
                      </a:r>
                      <a:r>
                        <a:rPr lang="en-GB" sz="950" kern="1200" dirty="0" err="1" smtClean="0">
                          <a:effectLst/>
                          <a:latin typeface="Helvetica" pitchFamily="34" charset="0"/>
                        </a:rPr>
                        <a:t>Agalega</a:t>
                      </a:r>
                      <a:r>
                        <a:rPr lang="en-GB" sz="950" kern="1200" dirty="0" smtClean="0">
                          <a:effectLst/>
                          <a:latin typeface="Helvetica" pitchFamily="34" charset="0"/>
                        </a:rPr>
                        <a:t> Islands OR Mexico OR Micronesia OR Middle East OR Moldova OR Moldovia OR </a:t>
                      </a:r>
                      <a:r>
                        <a:rPr lang="en-GB" sz="950" kern="1200" dirty="0" err="1" smtClean="0">
                          <a:effectLst/>
                          <a:latin typeface="Helvetica" pitchFamily="34" charset="0"/>
                        </a:rPr>
                        <a:t>Moldovian</a:t>
                      </a:r>
                      <a:r>
                        <a:rPr lang="en-GB" sz="950" kern="1200" dirty="0" smtClean="0">
                          <a:effectLst/>
                          <a:latin typeface="Helvetica" pitchFamily="34" charset="0"/>
                        </a:rPr>
                        <a:t> OR Mongolia OR Montenegro OR Morocco OR Ifni OR Mozambique OR Myanmar OR </a:t>
                      </a:r>
                      <a:r>
                        <a:rPr lang="en-GB" sz="950" kern="1200" dirty="0" err="1" smtClean="0">
                          <a:effectLst/>
                          <a:latin typeface="Helvetica" pitchFamily="34" charset="0"/>
                        </a:rPr>
                        <a:t>Myanma</a:t>
                      </a:r>
                      <a:r>
                        <a:rPr lang="en-GB" sz="950" kern="1200" dirty="0" smtClean="0">
                          <a:effectLst/>
                          <a:latin typeface="Helvetica" pitchFamily="34" charset="0"/>
                        </a:rPr>
                        <a:t> OR Burma OR Namibia OR Nepal OR Netherlands Antilles OR New Caledonia OR Nicaragua OR Niger OR Nigeria OR Northern Mariana Islands OR Oman OR Muscat OR Pakistan OR Palau OR Palestine OR Panama OR Paraguay OR Peru OR Philippines OR </a:t>
                      </a:r>
                      <a:r>
                        <a:rPr lang="en-GB" sz="950" kern="1200" dirty="0" err="1" smtClean="0">
                          <a:effectLst/>
                          <a:latin typeface="Helvetica" pitchFamily="34" charset="0"/>
                        </a:rPr>
                        <a:t>Philipines</a:t>
                      </a:r>
                      <a:r>
                        <a:rPr lang="en-GB" sz="950" kern="1200" dirty="0" smtClean="0">
                          <a:effectLst/>
                          <a:latin typeface="Helvetica" pitchFamily="34" charset="0"/>
                        </a:rPr>
                        <a:t> OR </a:t>
                      </a:r>
                      <a:r>
                        <a:rPr lang="en-GB" sz="950" kern="1200" dirty="0" err="1" smtClean="0">
                          <a:effectLst/>
                          <a:latin typeface="Helvetica" pitchFamily="34" charset="0"/>
                        </a:rPr>
                        <a:t>Phillipines</a:t>
                      </a:r>
                      <a:r>
                        <a:rPr lang="en-GB" sz="950" kern="1200" dirty="0" smtClean="0">
                          <a:effectLst/>
                          <a:latin typeface="Helvetica" pitchFamily="34" charset="0"/>
                        </a:rPr>
                        <a:t> OR </a:t>
                      </a:r>
                      <a:r>
                        <a:rPr lang="en-GB" sz="950" kern="1200" dirty="0" err="1" smtClean="0">
                          <a:effectLst/>
                          <a:latin typeface="Helvetica" pitchFamily="34" charset="0"/>
                        </a:rPr>
                        <a:t>Phillippines</a:t>
                      </a:r>
                      <a:r>
                        <a:rPr lang="en-GB" sz="950" kern="1200" dirty="0" smtClean="0">
                          <a:effectLst/>
                          <a:latin typeface="Helvetica" pitchFamily="34" charset="0"/>
                        </a:rPr>
                        <a:t> OR Poland OR Portugal OR Puerto Rico OR Romania OR Rumania OR </a:t>
                      </a:r>
                      <a:r>
                        <a:rPr lang="en-GB" sz="950" kern="1200" dirty="0" err="1" smtClean="0">
                          <a:effectLst/>
                          <a:latin typeface="Helvetica" pitchFamily="34" charset="0"/>
                        </a:rPr>
                        <a:t>Roumania</a:t>
                      </a:r>
                      <a:r>
                        <a:rPr lang="en-GB" sz="950" kern="1200" dirty="0" smtClean="0">
                          <a:effectLst/>
                          <a:latin typeface="Helvetica" pitchFamily="34" charset="0"/>
                        </a:rPr>
                        <a:t> OR Russia OR Russian OR Rwanda OR Ruanda OR Saint Kitts OR St Kitts OR Nevis OR Saint Lucia OR St Lucia OR Saint Vincent OR St Vincent OR Grenadines OR Samoa OR Samoan Islands OR Navigator Island OR Navigator Islands OR Sao Tome OR Saudi Arabia OR Senegal OR Serbia OR Montenegro OR Seychelles OR Sierra Leone OR Slovenia OR Sri Lanka OR Ceylon OR Solomon Islands OR Somalia OR South Africa OR Sudan OR Suriname OR Surinam OR Swaziland OR Syria OR Tajikistan OR Tadzhikistan OR </a:t>
                      </a:r>
                      <a:r>
                        <a:rPr lang="en-GB" sz="950" kern="1200" dirty="0" err="1" smtClean="0">
                          <a:effectLst/>
                          <a:latin typeface="Helvetica" pitchFamily="34" charset="0"/>
                        </a:rPr>
                        <a:t>Tadjikistan</a:t>
                      </a:r>
                      <a:r>
                        <a:rPr lang="en-GB" sz="950" kern="1200" dirty="0" smtClean="0">
                          <a:effectLst/>
                          <a:latin typeface="Helvetica" pitchFamily="34" charset="0"/>
                        </a:rPr>
                        <a:t> OR Tadzhik OR Tanzania OR Thailand OR Togo OR Togolese Republic OR Tonga OR Trinidad OR Tobago OR Tunisia OR Turkey OR Turkmenistan OR Turkmen OR Uganda OR Ukraine OR Uruguay OR USSR OR Soviet Union OR Union of Soviet Socialist Republics OR Uzbekistan OR Uzbek OR Vanuatu OR New Hebrides OR Venezuela OR Vietnam OR Viet Nam OR West Bank OR Yemen OR Yugoslavia OR Zambia OR Zimbabwe OR Rhodesia) OR (low adj3 middle adj1 </a:t>
                      </a:r>
                      <a:r>
                        <a:rPr lang="en-GB" sz="950" kern="1200" dirty="0" err="1" smtClean="0">
                          <a:effectLst/>
                          <a:latin typeface="Helvetica" pitchFamily="34" charset="0"/>
                        </a:rPr>
                        <a:t>countr</a:t>
                      </a:r>
                      <a:r>
                        <a:rPr lang="en-GB" sz="950" kern="1200" dirty="0" smtClean="0">
                          <a:effectLst/>
                          <a:latin typeface="Helvetica" pitchFamily="34" charset="0"/>
                        </a:rPr>
                        <a:t>*) OR (</a:t>
                      </a:r>
                      <a:r>
                        <a:rPr lang="en-GB" sz="950" kern="1200" dirty="0" err="1" smtClean="0">
                          <a:effectLst/>
                          <a:latin typeface="Helvetica" pitchFamily="34" charset="0"/>
                        </a:rPr>
                        <a:t>lmic</a:t>
                      </a:r>
                      <a:r>
                        <a:rPr lang="en-GB" sz="950" kern="1200" dirty="0" smtClean="0">
                          <a:effectLst/>
                          <a:latin typeface="Helvetica" pitchFamily="34" charset="0"/>
                        </a:rPr>
                        <a:t> OR </a:t>
                      </a:r>
                      <a:r>
                        <a:rPr lang="en-GB" sz="950" kern="1200" dirty="0" err="1" smtClean="0">
                          <a:effectLst/>
                          <a:latin typeface="Helvetica" pitchFamily="34" charset="0"/>
                        </a:rPr>
                        <a:t>lmics</a:t>
                      </a:r>
                      <a:r>
                        <a:rPr lang="en-GB" sz="950" kern="1200" dirty="0" smtClean="0">
                          <a:effectLst/>
                          <a:latin typeface="Helvetica" pitchFamily="34" charset="0"/>
                        </a:rPr>
                        <a:t> OR third world OR </a:t>
                      </a:r>
                      <a:r>
                        <a:rPr lang="en-GB" sz="950" kern="1200" dirty="0" err="1" smtClean="0">
                          <a:effectLst/>
                          <a:latin typeface="Helvetica" pitchFamily="34" charset="0"/>
                        </a:rPr>
                        <a:t>lami</a:t>
                      </a:r>
                      <a:r>
                        <a:rPr lang="en-GB" sz="950" kern="1200" dirty="0" smtClean="0">
                          <a:effectLst/>
                          <a:latin typeface="Helvetica" pitchFamily="34" charset="0"/>
                        </a:rPr>
                        <a:t> </a:t>
                      </a:r>
                      <a:r>
                        <a:rPr lang="en-GB" sz="950" kern="1200" dirty="0" err="1" smtClean="0">
                          <a:effectLst/>
                          <a:latin typeface="Helvetica" pitchFamily="34" charset="0"/>
                        </a:rPr>
                        <a:t>countr</a:t>
                      </a:r>
                      <a:r>
                        <a:rPr lang="en-GB" sz="950" kern="1200" dirty="0" smtClean="0">
                          <a:effectLst/>
                          <a:latin typeface="Helvetica" pitchFamily="34" charset="0"/>
                        </a:rPr>
                        <a:t>*) OR (transitional </a:t>
                      </a:r>
                      <a:r>
                        <a:rPr lang="en-GB" sz="950" kern="1200" dirty="0" err="1" smtClean="0">
                          <a:effectLst/>
                          <a:latin typeface="Helvetica" pitchFamily="34" charset="0"/>
                        </a:rPr>
                        <a:t>countr</a:t>
                      </a:r>
                      <a:r>
                        <a:rPr lang="en-GB" sz="950" kern="1200" dirty="0" smtClean="0">
                          <a:effectLst/>
                          <a:latin typeface="Helvetica" pitchFamily="34" charset="0"/>
                        </a:rPr>
                        <a:t>* OR emerging market* OR emerging </a:t>
                      </a:r>
                      <a:r>
                        <a:rPr lang="en-GB" sz="950" kern="1200" dirty="0" err="1" smtClean="0">
                          <a:effectLst/>
                          <a:latin typeface="Helvetica" pitchFamily="34" charset="0"/>
                        </a:rPr>
                        <a:t>countr</a:t>
                      </a:r>
                      <a:r>
                        <a:rPr lang="en-GB" sz="950" kern="1200" dirty="0" smtClean="0">
                          <a:effectLst/>
                          <a:latin typeface="Helvetica" pitchFamily="34" charset="0"/>
                        </a:rPr>
                        <a:t>*) OR (low adj3 middle adj1 </a:t>
                      </a:r>
                      <a:r>
                        <a:rPr lang="en-GB" sz="950" kern="1200" dirty="0" err="1" smtClean="0">
                          <a:effectLst/>
                          <a:latin typeface="Helvetica" pitchFamily="34" charset="0"/>
                        </a:rPr>
                        <a:t>countr</a:t>
                      </a:r>
                      <a:r>
                        <a:rPr lang="en-GB" sz="950" kern="1200" dirty="0" smtClean="0">
                          <a:effectLst/>
                          <a:latin typeface="Helvetica" pitchFamily="34" charset="0"/>
                        </a:rPr>
                        <a:t>*) OR (</a:t>
                      </a:r>
                      <a:r>
                        <a:rPr lang="en-GB" sz="950" kern="1200" dirty="0" err="1" smtClean="0">
                          <a:effectLst/>
                          <a:latin typeface="Helvetica" pitchFamily="34" charset="0"/>
                        </a:rPr>
                        <a:t>lmic</a:t>
                      </a:r>
                      <a:r>
                        <a:rPr lang="en-GB" sz="950" kern="1200" dirty="0" smtClean="0">
                          <a:effectLst/>
                          <a:latin typeface="Helvetica" pitchFamily="34" charset="0"/>
                        </a:rPr>
                        <a:t> OR </a:t>
                      </a:r>
                      <a:r>
                        <a:rPr lang="en-GB" sz="950" kern="1200" dirty="0" err="1" smtClean="0">
                          <a:effectLst/>
                          <a:latin typeface="Helvetica" pitchFamily="34" charset="0"/>
                        </a:rPr>
                        <a:t>lmics</a:t>
                      </a:r>
                      <a:r>
                        <a:rPr lang="en-GB" sz="950" kern="1200" dirty="0" smtClean="0">
                          <a:effectLst/>
                          <a:latin typeface="Helvetica" pitchFamily="34" charset="0"/>
                        </a:rPr>
                        <a:t> OR third world OR </a:t>
                      </a:r>
                      <a:r>
                        <a:rPr lang="en-GB" sz="950" kern="1200" dirty="0" err="1" smtClean="0">
                          <a:effectLst/>
                          <a:latin typeface="Helvetica" pitchFamily="34" charset="0"/>
                        </a:rPr>
                        <a:t>lami</a:t>
                      </a:r>
                      <a:r>
                        <a:rPr lang="en-GB" sz="950" kern="1200" dirty="0" smtClean="0">
                          <a:effectLst/>
                          <a:latin typeface="Helvetica" pitchFamily="34" charset="0"/>
                        </a:rPr>
                        <a:t> </a:t>
                      </a:r>
                      <a:r>
                        <a:rPr lang="en-GB" sz="950" kern="1200" dirty="0" err="1" smtClean="0">
                          <a:effectLst/>
                          <a:latin typeface="Helvetica" pitchFamily="34" charset="0"/>
                        </a:rPr>
                        <a:t>countr</a:t>
                      </a:r>
                      <a:r>
                        <a:rPr lang="en-GB" sz="950" kern="1200" dirty="0" smtClean="0">
                          <a:effectLst/>
                          <a:latin typeface="Helvetica" pitchFamily="34" charset="0"/>
                        </a:rPr>
                        <a:t>*) OR (transitional </a:t>
                      </a:r>
                      <a:r>
                        <a:rPr lang="en-GB" sz="950" kern="1200" dirty="0" err="1" smtClean="0">
                          <a:effectLst/>
                          <a:latin typeface="Helvetica" pitchFamily="34" charset="0"/>
                        </a:rPr>
                        <a:t>countr</a:t>
                      </a:r>
                      <a:r>
                        <a:rPr lang="en-GB" sz="950" kern="1200" dirty="0" smtClean="0">
                          <a:effectLst/>
                          <a:latin typeface="Helvetica" pitchFamily="34" charset="0"/>
                        </a:rPr>
                        <a:t>* OR emerging market* OR emerging </a:t>
                      </a:r>
                      <a:r>
                        <a:rPr lang="en-GB" sz="950" kern="1200" dirty="0" err="1" smtClean="0">
                          <a:effectLst/>
                          <a:latin typeface="Helvetica" pitchFamily="34" charset="0"/>
                        </a:rPr>
                        <a:t>countr</a:t>
                      </a:r>
                      <a:r>
                        <a:rPr lang="en-GB" sz="950" kern="1200" dirty="0" smtClean="0">
                          <a:effectLst/>
                          <a:latin typeface="Helvetica" pitchFamily="34" charset="0"/>
                        </a:rPr>
                        <a:t>*)))) AND </a:t>
                      </a:r>
                    </a:p>
                  </a:txBody>
                  <a:tcPr/>
                </a:tc>
                <a:extLst>
                  <a:ext uri="{0D108BD9-81ED-4DB2-BD59-A6C34878D82A}">
                    <a16:rowId xmlns:a16="http://schemas.microsoft.com/office/drawing/2014/main" val="1120946588"/>
                  </a:ext>
                </a:extLst>
              </a:tr>
              <a:tr h="0">
                <a:tc>
                  <a:txBody>
                    <a:bodyPr/>
                    <a:lstStyle/>
                    <a:p>
                      <a:r>
                        <a:rPr lang="en-GB" sz="950" kern="1200" dirty="0" smtClean="0">
                          <a:effectLst/>
                          <a:latin typeface="Helvetica" pitchFamily="34" charset="0"/>
                        </a:rPr>
                        <a:t> (("gender-based" OR "gender based" OR "intimate-partner" OR "intimate partner" OR domestic OR dating OR sexual OR physical OR emotional OR economic OR psychological OR spousal) AND (violence OR maltreat* OR aggress* OR assault OR beat* OR abuse* OR batter*)) OR (GBV OR IPV OR "child marriage" OR rape OR "violence against women")) AND </a:t>
                      </a:r>
                    </a:p>
                  </a:txBody>
                  <a:tcPr/>
                </a:tc>
                <a:extLst>
                  <a:ext uri="{0D108BD9-81ED-4DB2-BD59-A6C34878D82A}">
                    <a16:rowId xmlns:a16="http://schemas.microsoft.com/office/drawing/2014/main" val="3371703261"/>
                  </a:ext>
                </a:extLst>
              </a:tr>
              <a:tr h="0">
                <a:tc>
                  <a:txBody>
                    <a:bodyPr/>
                    <a:lstStyle/>
                    <a:p>
                      <a:r>
                        <a:rPr lang="en-GB" sz="950" kern="1200" dirty="0" smtClean="0">
                          <a:effectLst/>
                          <a:latin typeface="Helvetica" pitchFamily="34" charset="0"/>
                        </a:rPr>
                        <a:t>(("sex work" OR "sex workers" OR </a:t>
                      </a:r>
                      <a:r>
                        <a:rPr lang="en-GB" sz="950" kern="1200" dirty="0" err="1" smtClean="0">
                          <a:effectLst/>
                          <a:latin typeface="Helvetica" pitchFamily="34" charset="0"/>
                        </a:rPr>
                        <a:t>prostitut</a:t>
                      </a:r>
                      <a:r>
                        <a:rPr lang="en-GB" sz="950" kern="1200" dirty="0" smtClean="0">
                          <a:effectLst/>
                          <a:latin typeface="Helvetica" pitchFamily="34" charset="0"/>
                        </a:rPr>
                        <a:t>* OR brothel* OR ((escort OR sex) adj3 buy*) OR (commercial adj3 sex*) OR (sex adj3 industry) OR (heteroflexible OR homosexual* OR </a:t>
                      </a:r>
                      <a:r>
                        <a:rPr lang="en-GB" sz="950" kern="1200" dirty="0" err="1" smtClean="0">
                          <a:effectLst/>
                          <a:latin typeface="Helvetica" pitchFamily="34" charset="0"/>
                        </a:rPr>
                        <a:t>homosexualit</a:t>
                      </a:r>
                      <a:r>
                        <a:rPr lang="en-GB" sz="950" kern="1200" dirty="0" smtClean="0">
                          <a:effectLst/>
                          <a:latin typeface="Helvetica" pitchFamily="34" charset="0"/>
                        </a:rPr>
                        <a:t>* OR gay* OR MSM OR "men who have sex with men" OR bisexual)) OR (stimulant* OR </a:t>
                      </a:r>
                      <a:r>
                        <a:rPr lang="en-GB" sz="950" kern="1200" dirty="0" err="1" smtClean="0">
                          <a:effectLst/>
                          <a:latin typeface="Helvetica" pitchFamily="34" charset="0"/>
                        </a:rPr>
                        <a:t>polydrug</a:t>
                      </a:r>
                      <a:r>
                        <a:rPr lang="en-GB" sz="950" kern="1200" dirty="0" smtClean="0">
                          <a:effectLst/>
                          <a:latin typeface="Helvetica" pitchFamily="34" charset="0"/>
                        </a:rPr>
                        <a:t>* OR drug* OR substance) OR (prison* OR jail* OR </a:t>
                      </a:r>
                      <a:r>
                        <a:rPr lang="en-GB" sz="950" kern="1200" dirty="0" err="1" smtClean="0">
                          <a:effectLst/>
                          <a:latin typeface="Helvetica" pitchFamily="34" charset="0"/>
                        </a:rPr>
                        <a:t>penitentiar</a:t>
                      </a:r>
                      <a:r>
                        <a:rPr lang="en-GB" sz="950" kern="1200" dirty="0" smtClean="0">
                          <a:effectLst/>
                          <a:latin typeface="Helvetica" pitchFamily="34" charset="0"/>
                        </a:rPr>
                        <a:t>* OR </a:t>
                      </a:r>
                      <a:r>
                        <a:rPr lang="en-GB" sz="950" kern="1200" dirty="0" err="1" smtClean="0">
                          <a:effectLst/>
                          <a:latin typeface="Helvetica" pitchFamily="34" charset="0"/>
                        </a:rPr>
                        <a:t>bastile</a:t>
                      </a:r>
                      <a:r>
                        <a:rPr lang="en-GB" sz="950" kern="1200" dirty="0" smtClean="0">
                          <a:effectLst/>
                          <a:latin typeface="Helvetica" pitchFamily="34" charset="0"/>
                        </a:rPr>
                        <a:t>* OR offender* OR reoffend* OR convict OR convicts OR convicted OR inmate* OR detainee* OR cellmate* OR </a:t>
                      </a:r>
                      <a:r>
                        <a:rPr lang="en-GB" sz="950" kern="1200" dirty="0" err="1" smtClean="0">
                          <a:effectLst/>
                          <a:latin typeface="Helvetica" pitchFamily="34" charset="0"/>
                        </a:rPr>
                        <a:t>incarcarated</a:t>
                      </a:r>
                      <a:r>
                        <a:rPr lang="en-GB" sz="950" kern="1200" dirty="0" smtClean="0">
                          <a:effectLst/>
                          <a:latin typeface="Helvetica" pitchFamily="34" charset="0"/>
                        </a:rPr>
                        <a:t> OR </a:t>
                      </a:r>
                      <a:r>
                        <a:rPr lang="en-GB" sz="950" kern="1200" dirty="0" err="1" smtClean="0">
                          <a:effectLst/>
                          <a:latin typeface="Helvetica" pitchFamily="34" charset="0"/>
                        </a:rPr>
                        <a:t>incarcaration</a:t>
                      </a:r>
                      <a:r>
                        <a:rPr lang="en-GB" sz="950" kern="1200" dirty="0" smtClean="0">
                          <a:effectLst/>
                          <a:latin typeface="Helvetica" pitchFamily="34" charset="0"/>
                        </a:rPr>
                        <a:t> OR felon* OR criminal* OR men OR women OR male OR female) </a:t>
                      </a:r>
                    </a:p>
                  </a:txBody>
                  <a:tcPr/>
                </a:tc>
                <a:extLst>
                  <a:ext uri="{0D108BD9-81ED-4DB2-BD59-A6C34878D82A}">
                    <a16:rowId xmlns:a16="http://schemas.microsoft.com/office/drawing/2014/main" val="1773313016"/>
                  </a:ext>
                </a:extLst>
              </a:tr>
              <a:tr h="0">
                <a:tc>
                  <a:txBody>
                    <a:bodyPr/>
                    <a:lstStyle/>
                    <a:p>
                      <a:r>
                        <a:rPr lang="en-GB" sz="950" kern="1200" dirty="0" smtClean="0">
                          <a:effectLst/>
                          <a:latin typeface="Helvetica" pitchFamily="34" charset="0"/>
                        </a:rPr>
                        <a:t>AND (teen* OR youth OR adolescent* OR "young people" OR "young adult*") AND</a:t>
                      </a:r>
                    </a:p>
                  </a:txBody>
                  <a:tcPr/>
                </a:tc>
                <a:extLst>
                  <a:ext uri="{0D108BD9-81ED-4DB2-BD59-A6C34878D82A}">
                    <a16:rowId xmlns:a16="http://schemas.microsoft.com/office/drawing/2014/main" val="87856198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50" kern="1200" dirty="0" err="1" smtClean="0">
                          <a:effectLst/>
                          <a:latin typeface="Helvetica" pitchFamily="34" charset="0"/>
                        </a:rPr>
                        <a:t>ti</a:t>
                      </a:r>
                      <a:r>
                        <a:rPr lang="en-GB" sz="950" kern="1200" dirty="0" smtClean="0">
                          <a:effectLst/>
                          <a:latin typeface="Helvetica" pitchFamily="34" charset="0"/>
                        </a:rPr>
                        <a:t>((Intervention* OR program* OR prevention OR policy OR policies))</a:t>
                      </a:r>
                    </a:p>
                  </a:txBody>
                  <a:tcPr/>
                </a:tc>
                <a:extLst>
                  <a:ext uri="{0D108BD9-81ED-4DB2-BD59-A6C34878D82A}">
                    <a16:rowId xmlns:a16="http://schemas.microsoft.com/office/drawing/2014/main" val="3570262"/>
                  </a:ext>
                </a:extLst>
              </a:tr>
            </a:tbl>
          </a:graphicData>
        </a:graphic>
      </p:graphicFrame>
      <p:sp>
        <p:nvSpPr>
          <p:cNvPr id="5" name="Title 1"/>
          <p:cNvSpPr txBox="1">
            <a:spLocks/>
          </p:cNvSpPr>
          <p:nvPr/>
        </p:nvSpPr>
        <p:spPr>
          <a:xfrm>
            <a:off x="-62144" y="30017"/>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Search strategy</a:t>
            </a:r>
            <a:endParaRPr lang="en-GB" sz="3200" b="1" dirty="0"/>
          </a:p>
        </p:txBody>
      </p:sp>
    </p:spTree>
    <p:extLst>
      <p:ext uri="{BB962C8B-B14F-4D97-AF65-F5344CB8AC3E}">
        <p14:creationId xmlns:p14="http://schemas.microsoft.com/office/powerpoint/2010/main" val="297893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Selection criteria</a:t>
            </a:r>
            <a:endParaRPr lang="en-GB" sz="3200" b="1" dirty="0"/>
          </a:p>
        </p:txBody>
      </p:sp>
      <p:sp>
        <p:nvSpPr>
          <p:cNvPr id="5" name="Content Placeholder 2"/>
          <p:cNvSpPr txBox="1">
            <a:spLocks/>
          </p:cNvSpPr>
          <p:nvPr/>
        </p:nvSpPr>
        <p:spPr>
          <a:xfrm>
            <a:off x="341734" y="2198791"/>
            <a:ext cx="8539030" cy="9323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Font typeface="Arial"/>
              <a:buChar char="•"/>
              <a:defRPr sz="3200" kern="1200">
                <a:solidFill>
                  <a:schemeClr val="tx1"/>
                </a:solidFill>
                <a:latin typeface="Helvetica" pitchFamily="34" charset="0"/>
                <a:ea typeface="+mn-ea"/>
                <a:cs typeface="+mn-cs"/>
              </a:defRPr>
            </a:lvl1pPr>
            <a:lvl2pPr marL="742950" indent="-285750" algn="l" defTabSz="457200" rtl="0" eaLnBrk="1" latinLnBrk="0" hangingPunct="1">
              <a:spcBef>
                <a:spcPct val="20000"/>
              </a:spcBef>
              <a:spcAft>
                <a:spcPts val="600"/>
              </a:spcAft>
              <a:buFont typeface="Arial"/>
              <a:buChar char="–"/>
              <a:defRPr sz="2800" kern="1200">
                <a:solidFill>
                  <a:schemeClr val="tx1"/>
                </a:solidFill>
                <a:latin typeface="Helvetica" pitchFamily="34" charset="0"/>
                <a:ea typeface="+mn-ea"/>
                <a:cs typeface="+mn-cs"/>
              </a:defRPr>
            </a:lvl2pPr>
            <a:lvl3pPr marL="1143000" indent="-228600" algn="l" defTabSz="457200" rtl="0" eaLnBrk="1" latinLnBrk="0" hangingPunct="1">
              <a:spcBef>
                <a:spcPct val="20000"/>
              </a:spcBef>
              <a:spcAft>
                <a:spcPts val="600"/>
              </a:spcAft>
              <a:buFont typeface="Arial"/>
              <a:buChar char="•"/>
              <a:defRPr sz="2400" kern="1200">
                <a:solidFill>
                  <a:schemeClr val="tx1"/>
                </a:solidFill>
                <a:latin typeface="Helvetica" pitchFamily="34" charset="0"/>
                <a:ea typeface="+mn-ea"/>
                <a:cs typeface="+mn-cs"/>
              </a:defRPr>
            </a:lvl3pPr>
            <a:lvl4pPr marL="16002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4pPr>
            <a:lvl5pPr marL="2057400" indent="-228600" algn="l" defTabSz="457200" rtl="0" eaLnBrk="1" latinLnBrk="0" hangingPunct="1">
              <a:spcBef>
                <a:spcPct val="20000"/>
              </a:spcBef>
              <a:spcAft>
                <a:spcPts val="600"/>
              </a:spcAft>
              <a:buFont typeface="Arial"/>
              <a:buChar char="»"/>
              <a:defRPr sz="2000" kern="120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GB" sz="1600" dirty="0"/>
              <a:t>2 reviewers screened titles, abstracts and articles independently</a:t>
            </a:r>
          </a:p>
          <a:p>
            <a:pPr marL="0" indent="0">
              <a:lnSpc>
                <a:spcPct val="120000"/>
              </a:lnSpc>
              <a:buFont typeface="Arial"/>
              <a:buNone/>
            </a:pPr>
            <a:endParaRPr lang="en-GB" sz="1550" dirty="0" smtClean="0"/>
          </a:p>
        </p:txBody>
      </p:sp>
      <p:graphicFrame>
        <p:nvGraphicFramePr>
          <p:cNvPr id="6" name="Table 5"/>
          <p:cNvGraphicFramePr>
            <a:graphicFrameLocks noGrp="1"/>
          </p:cNvGraphicFramePr>
          <p:nvPr>
            <p:extLst>
              <p:ext uri="{D42A27DB-BD31-4B8C-83A1-F6EECF244321}">
                <p14:modId xmlns:p14="http://schemas.microsoft.com/office/powerpoint/2010/main" val="1360735908"/>
              </p:ext>
            </p:extLst>
          </p:nvPr>
        </p:nvGraphicFramePr>
        <p:xfrm>
          <a:off x="676558" y="2637249"/>
          <a:ext cx="7869381" cy="4076456"/>
        </p:xfrm>
        <a:graphic>
          <a:graphicData uri="http://schemas.openxmlformats.org/drawingml/2006/table">
            <a:tbl>
              <a:tblPr firstRow="1" bandRow="1">
                <a:solidFill>
                  <a:srgbClr val="7BBD31"/>
                </a:solidFill>
                <a:tableStyleId>{0505E3EF-67EA-436B-97B2-0124C06EBD24}</a:tableStyleId>
              </a:tblPr>
              <a:tblGrid>
                <a:gridCol w="1525268">
                  <a:extLst>
                    <a:ext uri="{9D8B030D-6E8A-4147-A177-3AD203B41FA5}">
                      <a16:colId xmlns:a16="http://schemas.microsoft.com/office/drawing/2014/main" val="2282392672"/>
                    </a:ext>
                  </a:extLst>
                </a:gridCol>
                <a:gridCol w="6344113">
                  <a:extLst>
                    <a:ext uri="{9D8B030D-6E8A-4147-A177-3AD203B41FA5}">
                      <a16:colId xmlns:a16="http://schemas.microsoft.com/office/drawing/2014/main" val="2918697097"/>
                    </a:ext>
                  </a:extLst>
                </a:gridCol>
              </a:tblGrid>
              <a:tr h="838160">
                <a:tc>
                  <a:txBody>
                    <a:bodyPr/>
                    <a:lstStyle/>
                    <a:p>
                      <a:r>
                        <a:rPr lang="en-GB" b="0" dirty="0" smtClean="0">
                          <a:latin typeface="Helvetica" pitchFamily="34" charset="0"/>
                        </a:rPr>
                        <a:t>Population</a:t>
                      </a:r>
                      <a:endParaRPr lang="en-GB" b="0" dirty="0">
                        <a:latin typeface="Helvetica" pitchFamily="34" charset="0"/>
                      </a:endParaRPr>
                    </a:p>
                  </a:txBody>
                  <a:tcPr/>
                </a:tc>
                <a:tc>
                  <a:txBody>
                    <a:bodyPr/>
                    <a:lstStyle/>
                    <a:p>
                      <a:r>
                        <a:rPr lang="en-GB" b="0" dirty="0" smtClean="0">
                          <a:latin typeface="Helvetica" pitchFamily="34" charset="0"/>
                        </a:rPr>
                        <a:t>Adolescents and young people aged 10-24 living</a:t>
                      </a:r>
                      <a:r>
                        <a:rPr lang="en-GB" b="0" baseline="0" dirty="0" smtClean="0">
                          <a:latin typeface="Helvetica" pitchFamily="34" charset="0"/>
                        </a:rPr>
                        <a:t> in a LMIC, living with HIV or belonging to a community disproportionately affected by HIV</a:t>
                      </a:r>
                      <a:endParaRPr lang="en-GB" b="0" dirty="0">
                        <a:latin typeface="Helvetica" pitchFamily="34" charset="0"/>
                      </a:endParaRPr>
                    </a:p>
                  </a:txBody>
                  <a:tcPr/>
                </a:tc>
                <a:extLst>
                  <a:ext uri="{0D108BD9-81ED-4DB2-BD59-A6C34878D82A}">
                    <a16:rowId xmlns:a16="http://schemas.microsoft.com/office/drawing/2014/main" val="4184923338"/>
                  </a:ext>
                </a:extLst>
              </a:tr>
              <a:tr h="666628">
                <a:tc>
                  <a:txBody>
                    <a:bodyPr/>
                    <a:lstStyle/>
                    <a:p>
                      <a:r>
                        <a:rPr lang="en-GB" dirty="0" smtClean="0">
                          <a:latin typeface="Helvetica" pitchFamily="34" charset="0"/>
                        </a:rPr>
                        <a:t>Intervention</a:t>
                      </a:r>
                      <a:endParaRPr lang="en-GB" dirty="0">
                        <a:latin typeface="Helvetica" pitchFamily="34" charset="0"/>
                      </a:endParaRPr>
                    </a:p>
                  </a:txBody>
                  <a:tcPr/>
                </a:tc>
                <a:tc>
                  <a:txBody>
                    <a:bodyPr/>
                    <a:lstStyle/>
                    <a:p>
                      <a:r>
                        <a:rPr lang="en-GB" dirty="0" smtClean="0">
                          <a:latin typeface="Helvetica" pitchFamily="34" charset="0"/>
                        </a:rPr>
                        <a:t>All interventions which aim to address or measure experiences of GBV or attitudes to GBV</a:t>
                      </a:r>
                      <a:r>
                        <a:rPr lang="en-GB" baseline="0" dirty="0" smtClean="0">
                          <a:latin typeface="Helvetica" pitchFamily="34" charset="0"/>
                        </a:rPr>
                        <a:t> as an outcome</a:t>
                      </a:r>
                      <a:endParaRPr lang="en-GB" dirty="0">
                        <a:latin typeface="Helvetica" pitchFamily="34" charset="0"/>
                      </a:endParaRPr>
                    </a:p>
                  </a:txBody>
                  <a:tcPr/>
                </a:tc>
                <a:extLst>
                  <a:ext uri="{0D108BD9-81ED-4DB2-BD59-A6C34878D82A}">
                    <a16:rowId xmlns:a16="http://schemas.microsoft.com/office/drawing/2014/main" val="2953292516"/>
                  </a:ext>
                </a:extLst>
              </a:tr>
              <a:tr h="838160">
                <a:tc>
                  <a:txBody>
                    <a:bodyPr/>
                    <a:lstStyle/>
                    <a:p>
                      <a:r>
                        <a:rPr lang="en-GB" dirty="0" smtClean="0">
                          <a:latin typeface="Helvetica" pitchFamily="34" charset="0"/>
                        </a:rPr>
                        <a:t>Comparator</a:t>
                      </a:r>
                      <a:endParaRPr lang="en-GB" dirty="0">
                        <a:latin typeface="Helvetica" pitchFamily="34" charset="0"/>
                      </a:endParaRPr>
                    </a:p>
                  </a:txBody>
                  <a:tcPr/>
                </a:tc>
                <a:tc>
                  <a:txBody>
                    <a:bodyPr/>
                    <a:lstStyle/>
                    <a:p>
                      <a:r>
                        <a:rPr lang="en-GB" dirty="0" smtClean="0">
                          <a:latin typeface="Helvetica" pitchFamily="34" charset="0"/>
                        </a:rPr>
                        <a:t>Active</a:t>
                      </a:r>
                      <a:r>
                        <a:rPr lang="en-GB" baseline="0" dirty="0" smtClean="0">
                          <a:latin typeface="Helvetica" pitchFamily="34" charset="0"/>
                        </a:rPr>
                        <a:t> and inactive controls: waitlist control, treatment as usual, placebo or other GBV intervention – study must have a control group</a:t>
                      </a:r>
                      <a:endParaRPr lang="en-GB" dirty="0">
                        <a:latin typeface="Helvetica" pitchFamily="34" charset="0"/>
                      </a:endParaRPr>
                    </a:p>
                  </a:txBody>
                  <a:tcPr/>
                </a:tc>
                <a:extLst>
                  <a:ext uri="{0D108BD9-81ED-4DB2-BD59-A6C34878D82A}">
                    <a16:rowId xmlns:a16="http://schemas.microsoft.com/office/drawing/2014/main" val="2068939512"/>
                  </a:ext>
                </a:extLst>
              </a:tr>
              <a:tr h="838160">
                <a:tc>
                  <a:txBody>
                    <a:bodyPr/>
                    <a:lstStyle/>
                    <a:p>
                      <a:r>
                        <a:rPr lang="en-GB" dirty="0" smtClean="0">
                          <a:latin typeface="Helvetica" pitchFamily="34" charset="0"/>
                        </a:rPr>
                        <a:t>Outcomes</a:t>
                      </a:r>
                      <a:endParaRPr lang="en-GB" dirty="0">
                        <a:latin typeface="Helvetica" pitchFamily="34" charset="0"/>
                      </a:endParaRPr>
                    </a:p>
                  </a:txBody>
                  <a:tcPr/>
                </a:tc>
                <a:tc>
                  <a:txBody>
                    <a:bodyPr/>
                    <a:lstStyle/>
                    <a:p>
                      <a:r>
                        <a:rPr lang="en-GB" dirty="0" smtClean="0">
                          <a:latin typeface="Helvetica" pitchFamily="34" charset="0"/>
                        </a:rPr>
                        <a:t>Primary:</a:t>
                      </a:r>
                      <a:r>
                        <a:rPr lang="en-GB" baseline="0" dirty="0" smtClean="0">
                          <a:latin typeface="Helvetica" pitchFamily="34" charset="0"/>
                        </a:rPr>
                        <a:t> physical, emotional, sexual and economic IPV or sexual violence by a non-intimate partner</a:t>
                      </a:r>
                    </a:p>
                    <a:p>
                      <a:r>
                        <a:rPr lang="en-GB" baseline="0" dirty="0" smtClean="0">
                          <a:latin typeface="Helvetica" pitchFamily="34" charset="0"/>
                        </a:rPr>
                        <a:t>Secondary: gender attitudes and social norms re. gender </a:t>
                      </a:r>
                    </a:p>
                  </a:txBody>
                  <a:tcPr/>
                </a:tc>
                <a:extLst>
                  <a:ext uri="{0D108BD9-81ED-4DB2-BD59-A6C34878D82A}">
                    <a16:rowId xmlns:a16="http://schemas.microsoft.com/office/drawing/2014/main" val="3585531935"/>
                  </a:ext>
                </a:extLst>
              </a:tr>
              <a:tr h="666628">
                <a:tc>
                  <a:txBody>
                    <a:bodyPr/>
                    <a:lstStyle/>
                    <a:p>
                      <a:r>
                        <a:rPr lang="en-GB" dirty="0" smtClean="0">
                          <a:latin typeface="Helvetica" pitchFamily="34" charset="0"/>
                        </a:rPr>
                        <a:t>Time</a:t>
                      </a:r>
                      <a:endParaRPr lang="en-GB" dirty="0">
                        <a:latin typeface="Helvetica" pitchFamily="34" charset="0"/>
                      </a:endParaRPr>
                    </a:p>
                  </a:txBody>
                  <a:tcPr/>
                </a:tc>
                <a:tc>
                  <a:txBody>
                    <a:bodyPr/>
                    <a:lstStyle/>
                    <a:p>
                      <a:r>
                        <a:rPr lang="en-GB" dirty="0" smtClean="0">
                          <a:latin typeface="Helvetica" pitchFamily="34" charset="0"/>
                        </a:rPr>
                        <a:t>Short or long-term,</a:t>
                      </a:r>
                      <a:r>
                        <a:rPr lang="en-GB" baseline="0" dirty="0" smtClean="0">
                          <a:latin typeface="Helvetica" pitchFamily="34" charset="0"/>
                        </a:rPr>
                        <a:t> important that outcomes measured at baseline and post-intervention</a:t>
                      </a:r>
                      <a:endParaRPr lang="en-GB" dirty="0">
                        <a:latin typeface="Helvetica" pitchFamily="34" charset="0"/>
                      </a:endParaRPr>
                    </a:p>
                  </a:txBody>
                  <a:tcPr/>
                </a:tc>
                <a:extLst>
                  <a:ext uri="{0D108BD9-81ED-4DB2-BD59-A6C34878D82A}">
                    <a16:rowId xmlns:a16="http://schemas.microsoft.com/office/drawing/2014/main" val="1343157857"/>
                  </a:ext>
                </a:extLst>
              </a:tr>
            </a:tbl>
          </a:graphicData>
        </a:graphic>
      </p:graphicFrame>
    </p:spTree>
    <p:extLst>
      <p:ext uri="{BB962C8B-B14F-4D97-AF65-F5344CB8AC3E}">
        <p14:creationId xmlns:p14="http://schemas.microsoft.com/office/powerpoint/2010/main" val="126009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2669" y="266426"/>
            <a:ext cx="7178662" cy="6325148"/>
          </a:xfrm>
          <a:prstGeom prst="rect">
            <a:avLst/>
          </a:prstGeom>
        </p:spPr>
      </p:pic>
      <p:cxnSp>
        <p:nvCxnSpPr>
          <p:cNvPr id="5" name="Straight Arrow Connector 4"/>
          <p:cNvCxnSpPr/>
          <p:nvPr/>
        </p:nvCxnSpPr>
        <p:spPr>
          <a:xfrm>
            <a:off x="4210050" y="3238500"/>
            <a:ext cx="9525" cy="361950"/>
          </a:xfrm>
          <a:prstGeom prst="straightConnector1">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58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95581"/>
            <a:ext cx="9143999" cy="700194"/>
          </a:xfrm>
        </p:spPr>
        <p:txBody>
          <a:bodyPr>
            <a:normAutofit/>
          </a:bodyPr>
          <a:lstStyle/>
          <a:p>
            <a:pPr algn="ctr"/>
            <a:r>
              <a:rPr lang="en-GB" sz="3200" b="1" dirty="0" smtClean="0"/>
              <a:t>Background</a:t>
            </a:r>
            <a:endParaRPr lang="en-GB" sz="3200" b="1" dirty="0"/>
          </a:p>
        </p:txBody>
      </p:sp>
      <p:sp>
        <p:nvSpPr>
          <p:cNvPr id="3" name="Content Placeholder 2"/>
          <p:cNvSpPr>
            <a:spLocks noGrp="1"/>
          </p:cNvSpPr>
          <p:nvPr>
            <p:ph idx="1"/>
          </p:nvPr>
        </p:nvSpPr>
        <p:spPr>
          <a:xfrm>
            <a:off x="448541" y="2273839"/>
            <a:ext cx="6492586" cy="4351338"/>
          </a:xfrm>
        </p:spPr>
        <p:txBody>
          <a:bodyPr>
            <a:noAutofit/>
          </a:bodyPr>
          <a:lstStyle/>
          <a:p>
            <a:pPr>
              <a:spcAft>
                <a:spcPts val="600"/>
              </a:spcAft>
            </a:pPr>
            <a:r>
              <a:rPr lang="en-GB" sz="2400" dirty="0" smtClean="0"/>
              <a:t>GBV is associated with </a:t>
            </a:r>
            <a:r>
              <a:rPr lang="en-GB" sz="2400" dirty="0" smtClean="0"/>
              <a:t>risk </a:t>
            </a:r>
            <a:r>
              <a:rPr lang="en-GB" sz="2400" dirty="0" smtClean="0"/>
              <a:t>of HIV infection (</a:t>
            </a:r>
            <a:r>
              <a:rPr lang="en-GB" sz="2400" dirty="0" err="1" smtClean="0"/>
              <a:t>Jewkes</a:t>
            </a:r>
            <a:r>
              <a:rPr lang="en-GB" sz="2400" dirty="0"/>
              <a:t> </a:t>
            </a:r>
            <a:r>
              <a:rPr lang="en-GB" sz="2400" dirty="0" smtClean="0"/>
              <a:t>et al., 2010; WHO &amp; UNAIDS 2013)</a:t>
            </a:r>
          </a:p>
          <a:p>
            <a:pPr>
              <a:spcAft>
                <a:spcPts val="600"/>
              </a:spcAft>
            </a:pPr>
            <a:r>
              <a:rPr lang="en-GB" sz="2400" dirty="0" smtClean="0"/>
              <a:t>Young women are at particular risk for GBV and HIV (McPhail et al., 2015)</a:t>
            </a:r>
          </a:p>
          <a:p>
            <a:pPr>
              <a:spcAft>
                <a:spcPts val="600"/>
              </a:spcAft>
            </a:pPr>
            <a:r>
              <a:rPr lang="en-GB" sz="2400" dirty="0" smtClean="0"/>
              <a:t>GBV is also associated with disrupted treatment for HIV (Hatcher et al., 2015)</a:t>
            </a:r>
          </a:p>
          <a:p>
            <a:pPr>
              <a:spcAft>
                <a:spcPts val="600"/>
              </a:spcAft>
            </a:pPr>
            <a:r>
              <a:rPr lang="en-GB" sz="2400" dirty="0" smtClean="0"/>
              <a:t>28% of female adolescents and 29% of female youth in LMIC have experienced GBV in their lifetime (Decker et al., 2015)</a:t>
            </a:r>
            <a:endParaRPr lang="en-GB"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63030"/>
          <a:stretch/>
        </p:blipFill>
        <p:spPr>
          <a:xfrm>
            <a:off x="6627129" y="2801256"/>
            <a:ext cx="2516870" cy="3316911"/>
          </a:xfrm>
          <a:prstGeom prst="rect">
            <a:avLst/>
          </a:prstGeom>
        </p:spPr>
      </p:pic>
    </p:spTree>
    <p:extLst>
      <p:ext uri="{BB962C8B-B14F-4D97-AF65-F5344CB8AC3E}">
        <p14:creationId xmlns:p14="http://schemas.microsoft.com/office/powerpoint/2010/main" val="384736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7729148"/>
              </p:ext>
            </p:extLst>
          </p:nvPr>
        </p:nvGraphicFramePr>
        <p:xfrm>
          <a:off x="221671" y="850671"/>
          <a:ext cx="8783783" cy="5654040"/>
        </p:xfrm>
        <a:graphic>
          <a:graphicData uri="http://schemas.openxmlformats.org/drawingml/2006/table">
            <a:tbl>
              <a:tblPr firstRow="1" bandRow="1">
                <a:tableStyleId>{F5AB1C69-6EDB-4FF4-983F-18BD219EF322}</a:tableStyleId>
              </a:tblPr>
              <a:tblGrid>
                <a:gridCol w="1463965">
                  <a:extLst>
                    <a:ext uri="{9D8B030D-6E8A-4147-A177-3AD203B41FA5}">
                      <a16:colId xmlns:a16="http://schemas.microsoft.com/office/drawing/2014/main" val="1652977426"/>
                    </a:ext>
                  </a:extLst>
                </a:gridCol>
                <a:gridCol w="878379">
                  <a:extLst>
                    <a:ext uri="{9D8B030D-6E8A-4147-A177-3AD203B41FA5}">
                      <a16:colId xmlns:a16="http://schemas.microsoft.com/office/drawing/2014/main" val="954597405"/>
                    </a:ext>
                  </a:extLst>
                </a:gridCol>
                <a:gridCol w="1143723">
                  <a:extLst>
                    <a:ext uri="{9D8B030D-6E8A-4147-A177-3AD203B41FA5}">
                      <a16:colId xmlns:a16="http://schemas.microsoft.com/office/drawing/2014/main" val="2554140634"/>
                    </a:ext>
                  </a:extLst>
                </a:gridCol>
                <a:gridCol w="1466066">
                  <a:extLst>
                    <a:ext uri="{9D8B030D-6E8A-4147-A177-3AD203B41FA5}">
                      <a16:colId xmlns:a16="http://schemas.microsoft.com/office/drawing/2014/main" val="1265713717"/>
                    </a:ext>
                  </a:extLst>
                </a:gridCol>
                <a:gridCol w="1608256">
                  <a:extLst>
                    <a:ext uri="{9D8B030D-6E8A-4147-A177-3AD203B41FA5}">
                      <a16:colId xmlns:a16="http://schemas.microsoft.com/office/drawing/2014/main" val="2716325836"/>
                    </a:ext>
                  </a:extLst>
                </a:gridCol>
                <a:gridCol w="2223394">
                  <a:extLst>
                    <a:ext uri="{9D8B030D-6E8A-4147-A177-3AD203B41FA5}">
                      <a16:colId xmlns:a16="http://schemas.microsoft.com/office/drawing/2014/main" val="3190642974"/>
                    </a:ext>
                  </a:extLst>
                </a:gridCol>
              </a:tblGrid>
              <a:tr h="342865">
                <a:tc>
                  <a:txBody>
                    <a:bodyPr/>
                    <a:lstStyle/>
                    <a:p>
                      <a:r>
                        <a:rPr lang="en-GB" sz="1100" dirty="0" smtClean="0">
                          <a:latin typeface="Helvetica" pitchFamily="34" charset="0"/>
                        </a:rPr>
                        <a:t>Author</a:t>
                      </a:r>
                      <a:r>
                        <a:rPr lang="en-GB" sz="1100" dirty="0" smtClean="0"/>
                        <a:t>,</a:t>
                      </a:r>
                      <a:r>
                        <a:rPr lang="en-GB" sz="1100" baseline="0" dirty="0" smtClean="0"/>
                        <a:t> Year</a:t>
                      </a:r>
                      <a:endParaRPr lang="en-GB" sz="1100" dirty="0"/>
                    </a:p>
                  </a:txBody>
                  <a:tcPr>
                    <a:solidFill>
                      <a:srgbClr val="009242"/>
                    </a:solidFill>
                  </a:tcPr>
                </a:tc>
                <a:tc>
                  <a:txBody>
                    <a:bodyPr/>
                    <a:lstStyle/>
                    <a:p>
                      <a:r>
                        <a:rPr lang="en-GB" sz="1100" dirty="0" smtClean="0"/>
                        <a:t>Design</a:t>
                      </a:r>
                      <a:endParaRPr lang="en-GB" sz="11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Sample</a:t>
                      </a:r>
                      <a:r>
                        <a:rPr lang="en-GB" sz="1100" baseline="0" dirty="0" smtClean="0"/>
                        <a:t> size</a:t>
                      </a:r>
                      <a:endParaRPr lang="en-GB" sz="1100" dirty="0" smtClean="0"/>
                    </a:p>
                    <a:p>
                      <a:endParaRPr lang="en-GB" sz="11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Population</a:t>
                      </a:r>
                    </a:p>
                    <a:p>
                      <a:endParaRPr lang="en-GB" sz="11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Intervention</a:t>
                      </a:r>
                    </a:p>
                    <a:p>
                      <a:endParaRPr lang="en-GB" sz="1100" dirty="0"/>
                    </a:p>
                  </a:txBody>
                  <a:tcPr>
                    <a:solidFill>
                      <a:srgbClr val="009242"/>
                    </a:solidFill>
                  </a:tcPr>
                </a:tc>
                <a:tc>
                  <a:txBody>
                    <a:bodyPr/>
                    <a:lstStyle/>
                    <a:p>
                      <a:r>
                        <a:rPr lang="en-GB" sz="1100" dirty="0" smtClean="0"/>
                        <a:t>Outcomes</a:t>
                      </a:r>
                      <a:endParaRPr lang="en-GB" sz="1100" dirty="0"/>
                    </a:p>
                  </a:txBody>
                  <a:tcPr>
                    <a:solidFill>
                      <a:srgbClr val="009242"/>
                    </a:solidFill>
                  </a:tcPr>
                </a:tc>
                <a:extLst>
                  <a:ext uri="{0D108BD9-81ED-4DB2-BD59-A6C34878D82A}">
                    <a16:rowId xmlns:a16="http://schemas.microsoft.com/office/drawing/2014/main" val="1878189157"/>
                  </a:ext>
                </a:extLst>
              </a:tr>
              <a:tr h="795937">
                <a:tc>
                  <a:txBody>
                    <a:bodyPr/>
                    <a:lstStyle/>
                    <a:p>
                      <a:r>
                        <a:rPr lang="en-GB" sz="1100" dirty="0" err="1" smtClean="0"/>
                        <a:t>Baiocchi</a:t>
                      </a:r>
                      <a:r>
                        <a:rPr lang="en-GB" sz="1100" dirty="0" smtClean="0"/>
                        <a:t>,</a:t>
                      </a:r>
                      <a:r>
                        <a:rPr lang="en-GB" sz="1100" baseline="0" dirty="0" smtClean="0"/>
                        <a:t> 2017</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32 schools, n=6356</a:t>
                      </a:r>
                      <a:endParaRPr lang="en-GB" sz="1100" dirty="0"/>
                    </a:p>
                  </a:txBody>
                  <a:tcPr/>
                </a:tc>
                <a:tc>
                  <a:txBody>
                    <a:bodyPr/>
                    <a:lstStyle/>
                    <a:p>
                      <a:r>
                        <a:rPr lang="en-GB" sz="1100" baseline="0" dirty="0" smtClean="0"/>
                        <a:t>School-going girls aged 10-16, KEN</a:t>
                      </a:r>
                      <a:endParaRPr lang="en-GB" sz="1100" dirty="0"/>
                    </a:p>
                  </a:txBody>
                  <a:tcPr/>
                </a:tc>
                <a:tc>
                  <a:txBody>
                    <a:bodyPr/>
                    <a:lstStyle/>
                    <a:p>
                      <a:r>
                        <a:rPr lang="en-GB" sz="1100" b="1" dirty="0" smtClean="0"/>
                        <a:t>Multi-component</a:t>
                      </a:r>
                    </a:p>
                    <a:p>
                      <a:pPr marL="0" marR="0" indent="0" algn="l" defTabSz="457200" rtl="0" eaLnBrk="1" fontAlgn="auto" latinLnBrk="0" hangingPunct="1">
                        <a:lnSpc>
                          <a:spcPct val="100000"/>
                        </a:lnSpc>
                        <a:spcBef>
                          <a:spcPts val="0"/>
                        </a:spcBef>
                        <a:spcAft>
                          <a:spcPts val="0"/>
                        </a:spcAft>
                        <a:buClrTx/>
                        <a:buSzTx/>
                        <a:buFontTx/>
                        <a:buNone/>
                        <a:tabLst/>
                        <a:defRPr/>
                      </a:pPr>
                      <a:r>
                        <a:rPr lang="en-GB" sz="800" b="0" dirty="0" smtClean="0"/>
                        <a:t>Girls: communication,</a:t>
                      </a:r>
                    </a:p>
                    <a:p>
                      <a:r>
                        <a:rPr lang="en-GB" sz="800" b="0" dirty="0" smtClean="0"/>
                        <a:t>relationships, self-defence, de-escalation</a:t>
                      </a:r>
                    </a:p>
                    <a:p>
                      <a:r>
                        <a:rPr lang="en-GB" sz="800" b="0" dirty="0" smtClean="0"/>
                        <a:t>Boys:</a:t>
                      </a:r>
                      <a:r>
                        <a:rPr lang="en-GB" sz="800" b="0" baseline="0" dirty="0" smtClean="0"/>
                        <a:t> gender norms, use of verbal interventions in harassment</a:t>
                      </a:r>
                      <a:endParaRPr lang="en-GB" sz="800" b="0" dirty="0"/>
                    </a:p>
                  </a:txBody>
                  <a:tcPr/>
                </a:tc>
                <a:tc>
                  <a:txBody>
                    <a:bodyPr/>
                    <a:lstStyle/>
                    <a:p>
                      <a:r>
                        <a:rPr lang="en-GB" sz="1100" dirty="0" smtClean="0"/>
                        <a:t>Rape</a:t>
                      </a:r>
                      <a:endParaRPr lang="en-GB" sz="1100" dirty="0"/>
                    </a:p>
                  </a:txBody>
                  <a:tcPr/>
                </a:tc>
                <a:extLst>
                  <a:ext uri="{0D108BD9-81ED-4DB2-BD59-A6C34878D82A}">
                    <a16:rowId xmlns:a16="http://schemas.microsoft.com/office/drawing/2014/main" val="1307996429"/>
                  </a:ext>
                </a:extLst>
              </a:tr>
              <a:tr h="404091">
                <a:tc>
                  <a:txBody>
                    <a:bodyPr/>
                    <a:lstStyle/>
                    <a:p>
                      <a:r>
                        <a:rPr lang="en-GB" sz="1100" dirty="0" err="1" smtClean="0"/>
                        <a:t>Bandiera</a:t>
                      </a:r>
                      <a:r>
                        <a:rPr lang="en-GB" sz="1100" dirty="0" smtClean="0"/>
                        <a:t>, 2017</a:t>
                      </a:r>
                      <a:endParaRPr lang="en-GB" sz="1100" dirty="0"/>
                    </a:p>
                  </a:txBody>
                  <a:tcPr/>
                </a:tc>
                <a:tc>
                  <a:txBody>
                    <a:bodyPr/>
                    <a:lstStyle/>
                    <a:p>
                      <a:r>
                        <a:rPr lang="en-GB" sz="1100" dirty="0" smtClean="0"/>
                        <a:t>Cluster</a:t>
                      </a:r>
                      <a:r>
                        <a:rPr lang="en-GB" sz="1100" baseline="0" dirty="0" smtClean="0"/>
                        <a:t> RCT</a:t>
                      </a:r>
                      <a:endParaRPr lang="en-GB" sz="1100" dirty="0"/>
                    </a:p>
                  </a:txBody>
                  <a:tcPr/>
                </a:tc>
                <a:tc>
                  <a:txBody>
                    <a:bodyPr/>
                    <a:lstStyle/>
                    <a:p>
                      <a:r>
                        <a:rPr lang="en-GB" sz="1100" dirty="0" smtClean="0"/>
                        <a:t>150 villages, n=5966</a:t>
                      </a:r>
                      <a:endParaRPr lang="en-GB" sz="1100" dirty="0"/>
                    </a:p>
                  </a:txBody>
                  <a:tcPr/>
                </a:tc>
                <a:tc>
                  <a:txBody>
                    <a:bodyPr/>
                    <a:lstStyle/>
                    <a:p>
                      <a:r>
                        <a:rPr lang="en-GB" sz="1100" dirty="0" smtClean="0"/>
                        <a:t>Girls</a:t>
                      </a:r>
                      <a:r>
                        <a:rPr lang="en-GB" sz="1100" baseline="0" dirty="0" smtClean="0"/>
                        <a:t> aged 14-20, UGA</a:t>
                      </a:r>
                      <a:endParaRPr lang="en-GB" sz="1100" dirty="0"/>
                    </a:p>
                  </a:txBody>
                  <a:tcPr/>
                </a:tc>
                <a:tc>
                  <a:txBody>
                    <a:bodyPr/>
                    <a:lstStyle/>
                    <a:p>
                      <a:r>
                        <a:rPr lang="en-GB" sz="1100" b="1" dirty="0" smtClean="0"/>
                        <a:t>Multi-component</a:t>
                      </a:r>
                    </a:p>
                    <a:p>
                      <a:r>
                        <a:rPr lang="en-GB" sz="800" b="0" dirty="0" smtClean="0"/>
                        <a:t>Mentoring, vocational skills, SRH</a:t>
                      </a:r>
                      <a:endParaRPr lang="en-GB" sz="800" b="0" dirty="0"/>
                    </a:p>
                  </a:txBody>
                  <a:tcPr/>
                </a:tc>
                <a:tc>
                  <a:txBody>
                    <a:bodyPr/>
                    <a:lstStyle/>
                    <a:p>
                      <a:r>
                        <a:rPr lang="en-GB" sz="1100" dirty="0" smtClean="0"/>
                        <a:t>Rape</a:t>
                      </a:r>
                      <a:endParaRPr lang="en-GB" sz="1100" dirty="0"/>
                    </a:p>
                  </a:txBody>
                  <a:tcPr/>
                </a:tc>
                <a:extLst>
                  <a:ext uri="{0D108BD9-81ED-4DB2-BD59-A6C34878D82A}">
                    <a16:rowId xmlns:a16="http://schemas.microsoft.com/office/drawing/2014/main" val="4224231941"/>
                  </a:ext>
                </a:extLst>
              </a:tr>
              <a:tr h="477562">
                <a:tc>
                  <a:txBody>
                    <a:bodyPr/>
                    <a:lstStyle/>
                    <a:p>
                      <a:r>
                        <a:rPr lang="en-GB" sz="1100" dirty="0" smtClean="0"/>
                        <a:t>Devries, 2017</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42 schools, n=4138 </a:t>
                      </a:r>
                      <a:endParaRPr lang="en-GB" sz="1100" dirty="0"/>
                    </a:p>
                  </a:txBody>
                  <a:tcPr/>
                </a:tc>
                <a:tc>
                  <a:txBody>
                    <a:bodyPr/>
                    <a:lstStyle/>
                    <a:p>
                      <a:r>
                        <a:rPr lang="en-GB" sz="1100" dirty="0" smtClean="0"/>
                        <a:t>School</a:t>
                      </a:r>
                      <a:r>
                        <a:rPr lang="en-GB" sz="1100" baseline="0" dirty="0" smtClean="0"/>
                        <a:t>-going c</a:t>
                      </a:r>
                      <a:r>
                        <a:rPr lang="en-GB" sz="1100" dirty="0" smtClean="0"/>
                        <a:t>hildren aged 11-14, UGA</a:t>
                      </a:r>
                      <a:endParaRPr lang="en-GB" sz="1100" dirty="0"/>
                    </a:p>
                  </a:txBody>
                  <a:tcPr/>
                </a:tc>
                <a:tc>
                  <a:txBody>
                    <a:bodyPr/>
                    <a:lstStyle/>
                    <a:p>
                      <a:r>
                        <a:rPr lang="en-GB" sz="1100" b="1" dirty="0" smtClean="0"/>
                        <a:t>Multi-component</a:t>
                      </a:r>
                    </a:p>
                    <a:p>
                      <a:r>
                        <a:rPr lang="en-GB" sz="800" b="0" dirty="0" smtClean="0"/>
                        <a:t>Safer schools, relationships, safer environment</a:t>
                      </a:r>
                      <a:endParaRPr lang="en-GB" sz="800" b="0" dirty="0"/>
                    </a:p>
                  </a:txBody>
                  <a:tcPr/>
                </a:tc>
                <a:tc>
                  <a:txBody>
                    <a:bodyPr/>
                    <a:lstStyle/>
                    <a:p>
                      <a:r>
                        <a:rPr lang="en-GB" sz="1100" dirty="0" smtClean="0"/>
                        <a:t>Sexual violence</a:t>
                      </a:r>
                      <a:endParaRPr lang="en-GB" sz="1100" dirty="0"/>
                    </a:p>
                  </a:txBody>
                  <a:tcPr/>
                </a:tc>
                <a:extLst>
                  <a:ext uri="{0D108BD9-81ED-4DB2-BD59-A6C34878D82A}">
                    <a16:rowId xmlns:a16="http://schemas.microsoft.com/office/drawing/2014/main" val="1900201305"/>
                  </a:ext>
                </a:extLst>
              </a:tr>
              <a:tr h="404091">
                <a:tc>
                  <a:txBody>
                    <a:bodyPr/>
                    <a:lstStyle/>
                    <a:p>
                      <a:r>
                        <a:rPr lang="en-GB" sz="1100" dirty="0" smtClean="0"/>
                        <a:t>Dunbar, 2014</a:t>
                      </a:r>
                      <a:endParaRPr lang="en-GB" sz="1100" dirty="0"/>
                    </a:p>
                  </a:txBody>
                  <a:tcPr/>
                </a:tc>
                <a:tc>
                  <a:txBody>
                    <a:bodyPr/>
                    <a:lstStyle/>
                    <a:p>
                      <a:r>
                        <a:rPr lang="en-GB" sz="1100" dirty="0" smtClean="0"/>
                        <a:t>RCT</a:t>
                      </a:r>
                      <a:endParaRPr lang="en-GB" sz="1100" dirty="0"/>
                    </a:p>
                  </a:txBody>
                  <a:tcPr/>
                </a:tc>
                <a:tc>
                  <a:txBody>
                    <a:bodyPr/>
                    <a:lstStyle/>
                    <a:p>
                      <a:r>
                        <a:rPr lang="en-GB" sz="1100" dirty="0" smtClean="0"/>
                        <a:t>N=315</a:t>
                      </a:r>
                      <a:endParaRPr lang="en-GB" sz="1100" dirty="0"/>
                    </a:p>
                  </a:txBody>
                  <a:tcPr/>
                </a:tc>
                <a:tc>
                  <a:txBody>
                    <a:bodyPr/>
                    <a:lstStyle/>
                    <a:p>
                      <a:r>
                        <a:rPr lang="en-GB" sz="1100" dirty="0" smtClean="0"/>
                        <a:t>Orphaned girls</a:t>
                      </a:r>
                      <a:r>
                        <a:rPr lang="en-GB" sz="1100" baseline="0" dirty="0" smtClean="0"/>
                        <a:t> aged 16-19, ZWE</a:t>
                      </a:r>
                      <a:endParaRPr lang="en-GB" sz="1100" dirty="0"/>
                    </a:p>
                  </a:txBody>
                  <a:tcPr/>
                </a:tc>
                <a:tc>
                  <a:txBody>
                    <a:bodyPr/>
                    <a:lstStyle/>
                    <a:p>
                      <a:r>
                        <a:rPr lang="en-GB" sz="1100" b="1" dirty="0" smtClean="0"/>
                        <a:t>Multi-component</a:t>
                      </a:r>
                    </a:p>
                    <a:p>
                      <a:r>
                        <a:rPr lang="en-GB" sz="800" b="0" dirty="0" smtClean="0"/>
                        <a:t>SRH, financial</a:t>
                      </a:r>
                      <a:r>
                        <a:rPr lang="en-GB" sz="800" b="0" baseline="0" dirty="0" smtClean="0"/>
                        <a:t> literacy, vocational skills, social support</a:t>
                      </a:r>
                      <a:endParaRPr lang="en-GB" sz="800" b="0" dirty="0"/>
                    </a:p>
                  </a:txBody>
                  <a:tcPr/>
                </a:tc>
                <a:tc>
                  <a:txBody>
                    <a:bodyPr/>
                    <a:lstStyle/>
                    <a:p>
                      <a:r>
                        <a:rPr lang="en-GB" sz="1100" dirty="0" smtClean="0"/>
                        <a:t>Physical and sexual IPV</a:t>
                      </a:r>
                      <a:endParaRPr lang="en-GB" sz="1100" dirty="0"/>
                    </a:p>
                  </a:txBody>
                  <a:tcPr/>
                </a:tc>
                <a:extLst>
                  <a:ext uri="{0D108BD9-81ED-4DB2-BD59-A6C34878D82A}">
                    <a16:rowId xmlns:a16="http://schemas.microsoft.com/office/drawing/2014/main" val="3100139873"/>
                  </a:ext>
                </a:extLst>
              </a:tr>
              <a:tr h="404091">
                <a:tc>
                  <a:txBody>
                    <a:bodyPr/>
                    <a:lstStyle/>
                    <a:p>
                      <a:r>
                        <a:rPr lang="en-GB" sz="1100" dirty="0" err="1" smtClean="0"/>
                        <a:t>Jewkes</a:t>
                      </a:r>
                      <a:r>
                        <a:rPr lang="en-GB" sz="1100" dirty="0" smtClean="0"/>
                        <a:t>, 2008</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70</a:t>
                      </a:r>
                      <a:r>
                        <a:rPr lang="en-GB" sz="1100" baseline="0" dirty="0" smtClean="0"/>
                        <a:t> clusters, n=2776</a:t>
                      </a:r>
                      <a:endParaRPr lang="en-GB" sz="1100" dirty="0"/>
                    </a:p>
                  </a:txBody>
                  <a:tcPr/>
                </a:tc>
                <a:tc>
                  <a:txBody>
                    <a:bodyPr/>
                    <a:lstStyle/>
                    <a:p>
                      <a:r>
                        <a:rPr lang="en-GB" sz="1100" dirty="0" smtClean="0"/>
                        <a:t>Men and women aged 16-23, ZAF</a:t>
                      </a:r>
                      <a:endParaRPr lang="en-GB" sz="1100" dirty="0"/>
                    </a:p>
                  </a:txBody>
                  <a:tcPr/>
                </a:tc>
                <a:tc>
                  <a:txBody>
                    <a:bodyPr/>
                    <a:lstStyle/>
                    <a:p>
                      <a:r>
                        <a:rPr lang="en-GB" sz="1100" b="1" dirty="0" smtClean="0"/>
                        <a:t>Multi-component</a:t>
                      </a:r>
                    </a:p>
                    <a:p>
                      <a:r>
                        <a:rPr lang="en-GB" sz="800" b="0" dirty="0" smtClean="0"/>
                        <a:t>SRH, GBV, gender norms, communication skills</a:t>
                      </a:r>
                      <a:endParaRPr lang="en-GB" sz="800" b="0" dirty="0"/>
                    </a:p>
                  </a:txBody>
                  <a:tcPr/>
                </a:tc>
                <a:tc>
                  <a:txBody>
                    <a:bodyPr/>
                    <a:lstStyle/>
                    <a:p>
                      <a:r>
                        <a:rPr lang="en-GB" sz="1100" dirty="0" smtClean="0"/>
                        <a:t>Sexual or physical IPV exposure women/ men perpetration</a:t>
                      </a:r>
                      <a:endParaRPr lang="en-GB" sz="1100" dirty="0"/>
                    </a:p>
                  </a:txBody>
                  <a:tcPr/>
                </a:tc>
                <a:extLst>
                  <a:ext uri="{0D108BD9-81ED-4DB2-BD59-A6C34878D82A}">
                    <a16:rowId xmlns:a16="http://schemas.microsoft.com/office/drawing/2014/main" val="3705962367"/>
                  </a:ext>
                </a:extLst>
              </a:tr>
              <a:tr h="697975">
                <a:tc>
                  <a:txBody>
                    <a:bodyPr/>
                    <a:lstStyle/>
                    <a:p>
                      <a:r>
                        <a:rPr lang="en-GB" sz="1100" dirty="0" err="1" smtClean="0"/>
                        <a:t>Jewkes</a:t>
                      </a:r>
                      <a:r>
                        <a:rPr lang="en-GB" sz="1100" dirty="0" smtClean="0"/>
                        <a:t>,</a:t>
                      </a:r>
                      <a:r>
                        <a:rPr lang="en-GB" sz="1100" baseline="0" dirty="0" smtClean="0"/>
                        <a:t> 2017</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24 schools, n=3411</a:t>
                      </a:r>
                      <a:endParaRPr lang="en-GB" sz="1100" dirty="0"/>
                    </a:p>
                  </a:txBody>
                  <a:tcPr/>
                </a:tc>
                <a:tc>
                  <a:txBody>
                    <a:bodyPr/>
                    <a:lstStyle/>
                    <a:p>
                      <a:r>
                        <a:rPr lang="en-GB" sz="1100" dirty="0" smtClean="0"/>
                        <a:t>School-going</a:t>
                      </a:r>
                      <a:r>
                        <a:rPr lang="en-GB" sz="1100" baseline="0" dirty="0" smtClean="0"/>
                        <a:t> children</a:t>
                      </a:r>
                      <a:r>
                        <a:rPr lang="en-GB" sz="1100" dirty="0" smtClean="0"/>
                        <a:t> aged 12-19, ZAF</a:t>
                      </a:r>
                      <a:endParaRPr lang="en-GB" sz="1100" dirty="0"/>
                    </a:p>
                  </a:txBody>
                  <a:tcPr/>
                </a:tc>
                <a:tc>
                  <a:txBody>
                    <a:bodyPr/>
                    <a:lstStyle/>
                    <a:p>
                      <a:r>
                        <a:rPr lang="en-GB" sz="1100" b="1" dirty="0" smtClean="0"/>
                        <a:t>Multi-component</a:t>
                      </a:r>
                    </a:p>
                    <a:p>
                      <a:r>
                        <a:rPr lang="en-GB" sz="800" b="0" dirty="0" smtClean="0"/>
                        <a:t>A: Safer schools, human</a:t>
                      </a:r>
                      <a:r>
                        <a:rPr lang="en-GB" sz="800" b="0" baseline="0" dirty="0" smtClean="0"/>
                        <a:t> rights, communication, conflict resolution</a:t>
                      </a:r>
                    </a:p>
                    <a:p>
                      <a:r>
                        <a:rPr lang="en-GB" sz="800" b="0" baseline="0" dirty="0" smtClean="0"/>
                        <a:t>B: Above plus parenting intervention</a:t>
                      </a:r>
                      <a:endParaRPr lang="en-GB" sz="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Sexual or physical IPV exposure women/ men perpetration</a:t>
                      </a:r>
                    </a:p>
                    <a:p>
                      <a:r>
                        <a:rPr lang="en-GB" sz="1100" dirty="0" smtClean="0"/>
                        <a:t>Gender</a:t>
                      </a:r>
                      <a:r>
                        <a:rPr lang="en-GB" sz="1100" baseline="0" dirty="0" smtClean="0"/>
                        <a:t> norms</a:t>
                      </a:r>
                      <a:endParaRPr lang="en-GB" sz="1100" dirty="0"/>
                    </a:p>
                  </a:txBody>
                  <a:tcPr/>
                </a:tc>
                <a:extLst>
                  <a:ext uri="{0D108BD9-81ED-4DB2-BD59-A6C34878D82A}">
                    <a16:rowId xmlns:a16="http://schemas.microsoft.com/office/drawing/2014/main" val="1913289508"/>
                  </a:ext>
                </a:extLst>
              </a:tr>
              <a:tr h="342865">
                <a:tc>
                  <a:txBody>
                    <a:bodyPr/>
                    <a:lstStyle/>
                    <a:p>
                      <a:r>
                        <a:rPr lang="en-GB" sz="1100" dirty="0" smtClean="0"/>
                        <a:t>Kilburn, 2018</a:t>
                      </a:r>
                      <a:endParaRPr lang="en-GB" sz="1100" dirty="0"/>
                    </a:p>
                  </a:txBody>
                  <a:tcPr/>
                </a:tc>
                <a:tc>
                  <a:txBody>
                    <a:bodyPr/>
                    <a:lstStyle/>
                    <a:p>
                      <a:r>
                        <a:rPr lang="en-GB" sz="1100" dirty="0" smtClean="0"/>
                        <a:t>RCT</a:t>
                      </a:r>
                      <a:endParaRPr lang="en-GB" sz="1100" dirty="0"/>
                    </a:p>
                  </a:txBody>
                  <a:tcPr/>
                </a:tc>
                <a:tc>
                  <a:txBody>
                    <a:bodyPr/>
                    <a:lstStyle/>
                    <a:p>
                      <a:r>
                        <a:rPr lang="en-GB" sz="1100" dirty="0" smtClean="0"/>
                        <a:t>N=2348</a:t>
                      </a:r>
                      <a:endParaRPr lang="en-GB" sz="1100" dirty="0"/>
                    </a:p>
                  </a:txBody>
                  <a:tcPr/>
                </a:tc>
                <a:tc>
                  <a:txBody>
                    <a:bodyPr/>
                    <a:lstStyle/>
                    <a:p>
                      <a:r>
                        <a:rPr lang="en-GB" sz="1100" dirty="0" smtClean="0"/>
                        <a:t>School-going</a:t>
                      </a:r>
                      <a:r>
                        <a:rPr lang="en-GB" sz="1100" baseline="0" dirty="0" smtClean="0"/>
                        <a:t> g</a:t>
                      </a:r>
                      <a:r>
                        <a:rPr lang="en-GB" sz="1100" dirty="0" smtClean="0"/>
                        <a:t>irls</a:t>
                      </a:r>
                      <a:r>
                        <a:rPr lang="en-GB" sz="1100" baseline="0" dirty="0" smtClean="0"/>
                        <a:t> aged 13-20, ZAF</a:t>
                      </a:r>
                      <a:endParaRPr lang="en-GB" sz="1100" dirty="0"/>
                    </a:p>
                  </a:txBody>
                  <a:tcPr/>
                </a:tc>
                <a:tc>
                  <a:txBody>
                    <a:bodyPr/>
                    <a:lstStyle/>
                    <a:p>
                      <a:r>
                        <a:rPr lang="en-GB" sz="1100" b="0" dirty="0" smtClean="0"/>
                        <a:t>Conditional cash</a:t>
                      </a:r>
                      <a:r>
                        <a:rPr lang="en-GB" sz="1100" b="0" baseline="0" dirty="0" smtClean="0"/>
                        <a:t> transfer</a:t>
                      </a:r>
                      <a:endParaRPr lang="en-GB" sz="1100" b="0" dirty="0"/>
                    </a:p>
                  </a:txBody>
                  <a:tcPr/>
                </a:tc>
                <a:tc>
                  <a:txBody>
                    <a:bodyPr/>
                    <a:lstStyle/>
                    <a:p>
                      <a:r>
                        <a:rPr lang="en-GB" sz="1100" dirty="0" smtClean="0"/>
                        <a:t>Physical IPV</a:t>
                      </a:r>
                    </a:p>
                    <a:p>
                      <a:r>
                        <a:rPr lang="en-GB" sz="1100" dirty="0" smtClean="0"/>
                        <a:t>Sexual IPV</a:t>
                      </a:r>
                      <a:endParaRPr lang="en-GB" sz="1100" dirty="0"/>
                    </a:p>
                  </a:txBody>
                  <a:tcPr/>
                </a:tc>
                <a:extLst>
                  <a:ext uri="{0D108BD9-81ED-4DB2-BD59-A6C34878D82A}">
                    <a16:rowId xmlns:a16="http://schemas.microsoft.com/office/drawing/2014/main" val="2598442658"/>
                  </a:ext>
                </a:extLst>
              </a:tr>
              <a:tr h="502052">
                <a:tc>
                  <a:txBody>
                    <a:bodyPr/>
                    <a:lstStyle/>
                    <a:p>
                      <a:r>
                        <a:rPr lang="en-GB" sz="1100" dirty="0" smtClean="0"/>
                        <a:t>Mathews,</a:t>
                      </a:r>
                      <a:r>
                        <a:rPr lang="en-GB" sz="1100" baseline="0" dirty="0" smtClean="0"/>
                        <a:t> 2016</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42 schools, n=3451</a:t>
                      </a:r>
                      <a:endParaRPr lang="en-GB" sz="1100" dirty="0"/>
                    </a:p>
                  </a:txBody>
                  <a:tcPr/>
                </a:tc>
                <a:tc>
                  <a:txBody>
                    <a:bodyPr/>
                    <a:lstStyle/>
                    <a:p>
                      <a:r>
                        <a:rPr lang="en-GB" sz="1100" dirty="0" smtClean="0"/>
                        <a:t>School-going</a:t>
                      </a:r>
                      <a:r>
                        <a:rPr lang="en-GB" sz="1100" baseline="0" dirty="0" smtClean="0"/>
                        <a:t> children</a:t>
                      </a:r>
                      <a:r>
                        <a:rPr lang="en-GB" sz="1100" dirty="0" smtClean="0"/>
                        <a:t> aged 12-19, ZAF</a:t>
                      </a:r>
                      <a:endParaRPr lang="en-GB" sz="1100" dirty="0"/>
                    </a:p>
                  </a:txBody>
                  <a:tcPr/>
                </a:tc>
                <a:tc>
                  <a:txBody>
                    <a:bodyPr/>
                    <a:lstStyle/>
                    <a:p>
                      <a:r>
                        <a:rPr lang="en-GB" sz="1100" b="1" dirty="0" smtClean="0"/>
                        <a:t>Multi-component</a:t>
                      </a:r>
                    </a:p>
                    <a:p>
                      <a:r>
                        <a:rPr lang="en-GB" sz="800" b="0" dirty="0" smtClean="0"/>
                        <a:t>SHR, communication, gender norms, IPV, safer schools, risk mapping</a:t>
                      </a:r>
                      <a:endParaRPr lang="en-GB" sz="800" b="0" dirty="0"/>
                    </a:p>
                  </a:txBody>
                  <a:tcPr/>
                </a:tc>
                <a:tc>
                  <a:txBody>
                    <a:bodyPr/>
                    <a:lstStyle/>
                    <a:p>
                      <a:r>
                        <a:rPr lang="en-GB" sz="1100" dirty="0" smtClean="0"/>
                        <a:t>Physical, emotional and sexual</a:t>
                      </a:r>
                      <a:r>
                        <a:rPr lang="en-GB" sz="1100" baseline="0" dirty="0" smtClean="0"/>
                        <a:t> IPV exposure and perpetration</a:t>
                      </a:r>
                    </a:p>
                    <a:p>
                      <a:r>
                        <a:rPr lang="en-GB" sz="1100" baseline="0" dirty="0" smtClean="0"/>
                        <a:t>Unwillingness at first sex</a:t>
                      </a:r>
                      <a:endParaRPr lang="en-GB" sz="1100" dirty="0"/>
                    </a:p>
                  </a:txBody>
                  <a:tcPr/>
                </a:tc>
                <a:extLst>
                  <a:ext uri="{0D108BD9-81ED-4DB2-BD59-A6C34878D82A}">
                    <a16:rowId xmlns:a16="http://schemas.microsoft.com/office/drawing/2014/main" val="2242180015"/>
                  </a:ext>
                </a:extLst>
              </a:tr>
              <a:tr h="477562">
                <a:tc>
                  <a:txBody>
                    <a:bodyPr/>
                    <a:lstStyle/>
                    <a:p>
                      <a:r>
                        <a:rPr lang="en-GB" sz="1100" dirty="0" smtClean="0"/>
                        <a:t>Taylor, 2011</a:t>
                      </a:r>
                      <a:endParaRPr lang="en-GB" sz="1100" dirty="0"/>
                    </a:p>
                  </a:txBody>
                  <a:tcPr/>
                </a:tc>
                <a:tc>
                  <a:txBody>
                    <a:bodyPr/>
                    <a:lstStyle/>
                    <a:p>
                      <a:r>
                        <a:rPr lang="en-GB" sz="1100" dirty="0" smtClean="0"/>
                        <a:t>Cluster RCT</a:t>
                      </a:r>
                      <a:endParaRPr lang="en-GB" sz="1100" dirty="0"/>
                    </a:p>
                  </a:txBody>
                  <a:tcPr/>
                </a:tc>
                <a:tc>
                  <a:txBody>
                    <a:bodyPr/>
                    <a:lstStyle/>
                    <a:p>
                      <a:r>
                        <a:rPr lang="en-GB" sz="1100" dirty="0" smtClean="0"/>
                        <a:t>16 schools, n=818</a:t>
                      </a:r>
                      <a:endParaRPr lang="en-GB" sz="1100" dirty="0"/>
                    </a:p>
                  </a:txBody>
                  <a:tcPr/>
                </a:tc>
                <a:tc>
                  <a:txBody>
                    <a:bodyPr/>
                    <a:lstStyle/>
                    <a:p>
                      <a:r>
                        <a:rPr lang="en-GB" sz="1100" dirty="0" smtClean="0"/>
                        <a:t>School-going</a:t>
                      </a:r>
                      <a:r>
                        <a:rPr lang="en-GB" sz="1100" baseline="0" dirty="0" smtClean="0"/>
                        <a:t> children aged 12-19, ZAF</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t>Multi-component</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Gender norms, relationships, SRH, human rights</a:t>
                      </a:r>
                      <a:endParaRPr lang="en-GB" sz="1100" b="1" dirty="0"/>
                    </a:p>
                  </a:txBody>
                  <a:tcPr/>
                </a:tc>
                <a:tc>
                  <a:txBody>
                    <a:bodyPr/>
                    <a:lstStyle/>
                    <a:p>
                      <a:r>
                        <a:rPr lang="en-GB" sz="1100" dirty="0" smtClean="0"/>
                        <a:t>Physical and verbal IPV, force</a:t>
                      </a:r>
                      <a:r>
                        <a:rPr lang="en-GB" sz="1100" baseline="0" dirty="0" smtClean="0"/>
                        <a:t>d sex</a:t>
                      </a:r>
                      <a:endParaRPr lang="en-GB" sz="1100" dirty="0"/>
                    </a:p>
                  </a:txBody>
                  <a:tcPr/>
                </a:tc>
                <a:extLst>
                  <a:ext uri="{0D108BD9-81ED-4DB2-BD59-A6C34878D82A}">
                    <a16:rowId xmlns:a16="http://schemas.microsoft.com/office/drawing/2014/main" val="2085951127"/>
                  </a:ext>
                </a:extLst>
              </a:tr>
            </a:tbl>
          </a:graphicData>
        </a:graphic>
      </p:graphicFrame>
      <p:sp>
        <p:nvSpPr>
          <p:cNvPr id="3" name="Title 1"/>
          <p:cNvSpPr txBox="1">
            <a:spLocks/>
          </p:cNvSpPr>
          <p:nvPr/>
        </p:nvSpPr>
        <p:spPr>
          <a:xfrm>
            <a:off x="7" y="223979"/>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Randomised trials</a:t>
            </a:r>
            <a:endParaRPr lang="en-GB" sz="3200" b="1" dirty="0"/>
          </a:p>
        </p:txBody>
      </p:sp>
    </p:spTree>
    <p:extLst>
      <p:ext uri="{BB962C8B-B14F-4D97-AF65-F5344CB8AC3E}">
        <p14:creationId xmlns:p14="http://schemas.microsoft.com/office/powerpoint/2010/main" val="2513657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 y="223979"/>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Non-randomised studies</a:t>
            </a:r>
            <a:endParaRPr lang="en-GB" sz="3200" b="1" dirty="0"/>
          </a:p>
        </p:txBody>
      </p:sp>
      <p:graphicFrame>
        <p:nvGraphicFramePr>
          <p:cNvPr id="4" name="Table 3"/>
          <p:cNvGraphicFramePr>
            <a:graphicFrameLocks noGrp="1"/>
          </p:cNvGraphicFramePr>
          <p:nvPr>
            <p:extLst>
              <p:ext uri="{D42A27DB-BD31-4B8C-83A1-F6EECF244321}">
                <p14:modId xmlns:p14="http://schemas.microsoft.com/office/powerpoint/2010/main" val="908854359"/>
              </p:ext>
            </p:extLst>
          </p:nvPr>
        </p:nvGraphicFramePr>
        <p:xfrm>
          <a:off x="220196" y="807866"/>
          <a:ext cx="8715987" cy="5900096"/>
        </p:xfrm>
        <a:graphic>
          <a:graphicData uri="http://schemas.openxmlformats.org/drawingml/2006/table">
            <a:tbl>
              <a:tblPr firstRow="1" bandRow="1">
                <a:tableStyleId>{F5AB1C69-6EDB-4FF4-983F-18BD219EF322}</a:tableStyleId>
              </a:tblPr>
              <a:tblGrid>
                <a:gridCol w="1244930">
                  <a:extLst>
                    <a:ext uri="{9D8B030D-6E8A-4147-A177-3AD203B41FA5}">
                      <a16:colId xmlns:a16="http://schemas.microsoft.com/office/drawing/2014/main" val="1652977426"/>
                    </a:ext>
                  </a:extLst>
                </a:gridCol>
                <a:gridCol w="1653977">
                  <a:extLst>
                    <a:ext uri="{9D8B030D-6E8A-4147-A177-3AD203B41FA5}">
                      <a16:colId xmlns:a16="http://schemas.microsoft.com/office/drawing/2014/main" val="954597405"/>
                    </a:ext>
                  </a:extLst>
                </a:gridCol>
                <a:gridCol w="1022053">
                  <a:extLst>
                    <a:ext uri="{9D8B030D-6E8A-4147-A177-3AD203B41FA5}">
                      <a16:colId xmlns:a16="http://schemas.microsoft.com/office/drawing/2014/main" val="2554140634"/>
                    </a:ext>
                  </a:extLst>
                </a:gridCol>
                <a:gridCol w="1543867">
                  <a:extLst>
                    <a:ext uri="{9D8B030D-6E8A-4147-A177-3AD203B41FA5}">
                      <a16:colId xmlns:a16="http://schemas.microsoft.com/office/drawing/2014/main" val="1265713717"/>
                    </a:ext>
                  </a:extLst>
                </a:gridCol>
                <a:gridCol w="1595702">
                  <a:extLst>
                    <a:ext uri="{9D8B030D-6E8A-4147-A177-3AD203B41FA5}">
                      <a16:colId xmlns:a16="http://schemas.microsoft.com/office/drawing/2014/main" val="2716325836"/>
                    </a:ext>
                  </a:extLst>
                </a:gridCol>
                <a:gridCol w="1655458">
                  <a:extLst>
                    <a:ext uri="{9D8B030D-6E8A-4147-A177-3AD203B41FA5}">
                      <a16:colId xmlns:a16="http://schemas.microsoft.com/office/drawing/2014/main" val="3190642974"/>
                    </a:ext>
                  </a:extLst>
                </a:gridCol>
              </a:tblGrid>
              <a:tr h="519856">
                <a:tc>
                  <a:txBody>
                    <a:bodyPr/>
                    <a:lstStyle/>
                    <a:p>
                      <a:r>
                        <a:rPr lang="en-GB" sz="1200" dirty="0" smtClean="0"/>
                        <a:t>Author,</a:t>
                      </a:r>
                      <a:r>
                        <a:rPr lang="en-GB" sz="1200" baseline="0" dirty="0" smtClean="0"/>
                        <a:t> Year</a:t>
                      </a:r>
                      <a:endParaRPr lang="en-GB" sz="1200" dirty="0"/>
                    </a:p>
                  </a:txBody>
                  <a:tcPr>
                    <a:solidFill>
                      <a:srgbClr val="009242"/>
                    </a:solidFill>
                  </a:tcPr>
                </a:tc>
                <a:tc>
                  <a:txBody>
                    <a:bodyPr/>
                    <a:lstStyle/>
                    <a:p>
                      <a:r>
                        <a:rPr lang="en-GB" sz="1200" dirty="0" smtClean="0"/>
                        <a:t>Design</a:t>
                      </a:r>
                      <a:endParaRPr lang="en-GB" sz="12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Sample</a:t>
                      </a:r>
                      <a:r>
                        <a:rPr lang="en-GB" sz="1200" baseline="0" dirty="0" smtClean="0"/>
                        <a:t> size</a:t>
                      </a:r>
                      <a:endParaRPr lang="en-GB" sz="1200" dirty="0" smtClean="0"/>
                    </a:p>
                    <a:p>
                      <a:endParaRPr lang="en-GB" sz="12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Population</a:t>
                      </a:r>
                    </a:p>
                    <a:p>
                      <a:endParaRPr lang="en-GB" sz="1200" dirty="0"/>
                    </a:p>
                  </a:txBody>
                  <a:tcPr>
                    <a:solidFill>
                      <a:srgbClr val="00924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Intervention</a:t>
                      </a:r>
                    </a:p>
                    <a:p>
                      <a:endParaRPr lang="en-GB" sz="1200" dirty="0"/>
                    </a:p>
                  </a:txBody>
                  <a:tcPr>
                    <a:solidFill>
                      <a:srgbClr val="009242"/>
                    </a:solidFill>
                  </a:tcPr>
                </a:tc>
                <a:tc>
                  <a:txBody>
                    <a:bodyPr/>
                    <a:lstStyle/>
                    <a:p>
                      <a:r>
                        <a:rPr lang="en-GB" sz="1200" dirty="0" smtClean="0"/>
                        <a:t>Outcomes</a:t>
                      </a:r>
                      <a:endParaRPr lang="en-GB" sz="1200" dirty="0"/>
                    </a:p>
                  </a:txBody>
                  <a:tcPr>
                    <a:solidFill>
                      <a:srgbClr val="009242"/>
                    </a:solidFill>
                  </a:tcPr>
                </a:tc>
                <a:extLst>
                  <a:ext uri="{0D108BD9-81ED-4DB2-BD59-A6C34878D82A}">
                    <a16:rowId xmlns:a16="http://schemas.microsoft.com/office/drawing/2014/main" val="1878189157"/>
                  </a:ext>
                </a:extLst>
              </a:tr>
              <a:tr h="733914">
                <a:tc>
                  <a:txBody>
                    <a:bodyPr/>
                    <a:lstStyle/>
                    <a:p>
                      <a:r>
                        <a:rPr lang="en-GB" sz="1200" dirty="0" smtClean="0"/>
                        <a:t>Austrian</a:t>
                      </a:r>
                      <a:r>
                        <a:rPr lang="en-GB" sz="1200" baseline="0" dirty="0" smtClean="0"/>
                        <a:t>, 2014</a:t>
                      </a:r>
                      <a:endParaRPr lang="en-GB" sz="1200" dirty="0"/>
                    </a:p>
                  </a:txBody>
                  <a:tcPr/>
                </a:tc>
                <a:tc>
                  <a:txBody>
                    <a:bodyPr/>
                    <a:lstStyle/>
                    <a:p>
                      <a:r>
                        <a:rPr lang="en-GB" sz="1200" dirty="0" smtClean="0"/>
                        <a:t>Pre-post with non-randomly allocated control</a:t>
                      </a:r>
                      <a:endParaRPr lang="en-GB" sz="1200" dirty="0"/>
                    </a:p>
                  </a:txBody>
                  <a:tcPr/>
                </a:tc>
                <a:tc>
                  <a:txBody>
                    <a:bodyPr/>
                    <a:lstStyle/>
                    <a:p>
                      <a:r>
                        <a:rPr lang="en-GB" sz="1200" dirty="0" smtClean="0"/>
                        <a:t>1064</a:t>
                      </a:r>
                      <a:endParaRPr lang="en-GB" sz="1200" dirty="0"/>
                    </a:p>
                  </a:txBody>
                  <a:tcPr/>
                </a:tc>
                <a:tc>
                  <a:txBody>
                    <a:bodyPr/>
                    <a:lstStyle/>
                    <a:p>
                      <a:r>
                        <a:rPr lang="en-GB" sz="1200" baseline="0" dirty="0" smtClean="0"/>
                        <a:t>Girls aged 10-19 in UGA</a:t>
                      </a:r>
                      <a:endParaRPr lang="en-GB" sz="1200" dirty="0"/>
                    </a:p>
                  </a:txBody>
                  <a:tcPr/>
                </a:tc>
                <a:tc>
                  <a:txBody>
                    <a:bodyPr/>
                    <a:lstStyle/>
                    <a:p>
                      <a:r>
                        <a:rPr lang="en-GB" sz="1200" dirty="0" smtClean="0"/>
                        <a:t>A: </a:t>
                      </a:r>
                      <a:r>
                        <a:rPr lang="en-GB" sz="1200" b="1" dirty="0" smtClean="0"/>
                        <a:t>Multi-component</a:t>
                      </a:r>
                    </a:p>
                    <a:p>
                      <a:r>
                        <a:rPr lang="en-GB" sz="900" b="0" dirty="0" smtClean="0"/>
                        <a:t>Safe spaces, SRH,</a:t>
                      </a:r>
                      <a:r>
                        <a:rPr lang="en-GB" sz="900" b="0" baseline="0" dirty="0" smtClean="0"/>
                        <a:t> financial education, savings account</a:t>
                      </a:r>
                      <a:endParaRPr lang="en-GB" sz="800" b="0" dirty="0" smtClean="0"/>
                    </a:p>
                    <a:p>
                      <a:r>
                        <a:rPr lang="en-GB" sz="1200" dirty="0" smtClean="0"/>
                        <a:t>B: Savings account</a:t>
                      </a:r>
                      <a:endParaRPr lang="en-GB" sz="1200" dirty="0"/>
                    </a:p>
                  </a:txBody>
                  <a:tcPr/>
                </a:tc>
                <a:tc>
                  <a:txBody>
                    <a:bodyPr/>
                    <a:lstStyle/>
                    <a:p>
                      <a:r>
                        <a:rPr lang="en-GB" sz="1200" dirty="0" smtClean="0"/>
                        <a:t>Sexual assault</a:t>
                      </a:r>
                      <a:endParaRPr lang="en-GB" sz="1200" dirty="0"/>
                    </a:p>
                  </a:txBody>
                  <a:tcPr/>
                </a:tc>
                <a:extLst>
                  <a:ext uri="{0D108BD9-81ED-4DB2-BD59-A6C34878D82A}">
                    <a16:rowId xmlns:a16="http://schemas.microsoft.com/office/drawing/2014/main" val="1307996429"/>
                  </a:ext>
                </a:extLst>
              </a:tr>
              <a:tr h="733914">
                <a:tc>
                  <a:txBody>
                    <a:bodyPr/>
                    <a:lstStyle/>
                    <a:p>
                      <a:r>
                        <a:rPr lang="en-GB" sz="1200" dirty="0" err="1" smtClean="0"/>
                        <a:t>Erulkar</a:t>
                      </a:r>
                      <a:r>
                        <a:rPr lang="en-GB" sz="1200" dirty="0" smtClean="0"/>
                        <a:t>, 2005</a:t>
                      </a:r>
                      <a:endParaRPr lang="en-GB" sz="1200" dirty="0"/>
                    </a:p>
                  </a:txBody>
                  <a:tcPr/>
                </a:tc>
                <a:tc>
                  <a:txBody>
                    <a:bodyPr/>
                    <a:lstStyle/>
                    <a:p>
                      <a:r>
                        <a:rPr lang="en-GB" sz="1200" dirty="0" smtClean="0"/>
                        <a:t>Longitudinal</a:t>
                      </a:r>
                      <a:r>
                        <a:rPr lang="en-GB" sz="1200" baseline="0" dirty="0" smtClean="0"/>
                        <a:t> study with matched controls</a:t>
                      </a:r>
                      <a:endParaRPr lang="en-GB" sz="1200" dirty="0"/>
                    </a:p>
                  </a:txBody>
                  <a:tcPr/>
                </a:tc>
                <a:tc>
                  <a:txBody>
                    <a:bodyPr/>
                    <a:lstStyle/>
                    <a:p>
                      <a:r>
                        <a:rPr lang="en-GB" sz="1200" dirty="0" smtClean="0"/>
                        <a:t>652</a:t>
                      </a:r>
                      <a:endParaRPr lang="en-GB" sz="1200" dirty="0"/>
                    </a:p>
                  </a:txBody>
                  <a:tcPr/>
                </a:tc>
                <a:tc>
                  <a:txBody>
                    <a:bodyPr/>
                    <a:lstStyle/>
                    <a:p>
                      <a:r>
                        <a:rPr lang="en-GB" sz="1200" dirty="0" smtClean="0"/>
                        <a:t>Out</a:t>
                      </a:r>
                      <a:r>
                        <a:rPr lang="en-GB" sz="1200" baseline="0" dirty="0" smtClean="0"/>
                        <a:t> of school girls aged 16-22, KEN</a:t>
                      </a:r>
                      <a:endParaRPr lang="en-GB" sz="1200" dirty="0"/>
                    </a:p>
                  </a:txBody>
                  <a:tcPr/>
                </a:tc>
                <a:tc>
                  <a:txBody>
                    <a:bodyPr/>
                    <a:lstStyle/>
                    <a:p>
                      <a:r>
                        <a:rPr lang="en-GB" sz="1200" b="1" dirty="0" smtClean="0"/>
                        <a:t>Multi-component</a:t>
                      </a:r>
                    </a:p>
                    <a:p>
                      <a:r>
                        <a:rPr lang="en-GB" sz="1000" b="0" dirty="0" smtClean="0"/>
                        <a:t>Savings,</a:t>
                      </a:r>
                      <a:r>
                        <a:rPr lang="en-GB" sz="1000" b="0" baseline="0" dirty="0" smtClean="0"/>
                        <a:t> micro credit, SRH, business training, life skills, mentoring</a:t>
                      </a:r>
                      <a:endParaRPr lang="en-GB" sz="1000" b="0" dirty="0"/>
                    </a:p>
                  </a:txBody>
                  <a:tcPr/>
                </a:tc>
                <a:tc>
                  <a:txBody>
                    <a:bodyPr/>
                    <a:lstStyle/>
                    <a:p>
                      <a:r>
                        <a:rPr lang="en-GB" sz="1200" dirty="0" smtClean="0"/>
                        <a:t>Gender</a:t>
                      </a:r>
                      <a:r>
                        <a:rPr lang="en-GB" sz="1200" baseline="0" dirty="0" smtClean="0"/>
                        <a:t> norms</a:t>
                      </a:r>
                    </a:p>
                    <a:p>
                      <a:r>
                        <a:rPr lang="en-GB" sz="1200" baseline="0" dirty="0" smtClean="0"/>
                        <a:t>Ability to refuse sex with partner</a:t>
                      </a:r>
                      <a:endParaRPr lang="en-GB" sz="1200" dirty="0"/>
                    </a:p>
                  </a:txBody>
                  <a:tcPr/>
                </a:tc>
                <a:extLst>
                  <a:ext uri="{0D108BD9-81ED-4DB2-BD59-A6C34878D82A}">
                    <a16:rowId xmlns:a16="http://schemas.microsoft.com/office/drawing/2014/main" val="4224231941"/>
                  </a:ext>
                </a:extLst>
              </a:tr>
              <a:tr h="947972">
                <a:tc>
                  <a:txBody>
                    <a:bodyPr/>
                    <a:lstStyle/>
                    <a:p>
                      <a:r>
                        <a:rPr lang="en-GB" sz="1200" dirty="0" err="1" smtClean="0"/>
                        <a:t>Pulerwitz</a:t>
                      </a:r>
                      <a:r>
                        <a:rPr lang="en-GB" sz="1200" dirty="0" smtClean="0"/>
                        <a:t>,</a:t>
                      </a:r>
                      <a:r>
                        <a:rPr lang="en-GB" sz="1200" baseline="0" dirty="0" smtClean="0"/>
                        <a:t> 2015</a:t>
                      </a:r>
                      <a:endParaRPr lang="en-GB" sz="1200" dirty="0"/>
                    </a:p>
                  </a:txBody>
                  <a:tcPr/>
                </a:tc>
                <a:tc>
                  <a:txBody>
                    <a:bodyPr/>
                    <a:lstStyle/>
                    <a:p>
                      <a:r>
                        <a:rPr lang="en-GB" sz="1200" dirty="0" smtClean="0"/>
                        <a:t>Quasi-experimental, random assignment of </a:t>
                      </a:r>
                      <a:r>
                        <a:rPr lang="en-GB" sz="1200" dirty="0" err="1" smtClean="0"/>
                        <a:t>subcities</a:t>
                      </a:r>
                      <a:endParaRPr lang="en-GB" sz="1200" dirty="0"/>
                    </a:p>
                  </a:txBody>
                  <a:tcPr/>
                </a:tc>
                <a:tc>
                  <a:txBody>
                    <a:bodyPr/>
                    <a:lstStyle/>
                    <a:p>
                      <a:r>
                        <a:rPr lang="en-GB" sz="1200" dirty="0" smtClean="0"/>
                        <a:t>3,</a:t>
                      </a:r>
                      <a:r>
                        <a:rPr lang="en-GB" sz="1200" baseline="0" dirty="0" smtClean="0"/>
                        <a:t> sub-cities, n=</a:t>
                      </a:r>
                      <a:r>
                        <a:rPr lang="en-GB" sz="1200" dirty="0" smtClean="0"/>
                        <a:t>645</a:t>
                      </a:r>
                      <a:endParaRPr lang="en-GB" sz="1200" dirty="0"/>
                    </a:p>
                  </a:txBody>
                  <a:tcPr/>
                </a:tc>
                <a:tc>
                  <a:txBody>
                    <a:bodyPr/>
                    <a:lstStyle/>
                    <a:p>
                      <a:r>
                        <a:rPr lang="en-GB" sz="1200" dirty="0" smtClean="0"/>
                        <a:t>Men</a:t>
                      </a:r>
                      <a:r>
                        <a:rPr lang="en-GB" sz="1200" baseline="0" dirty="0" smtClean="0"/>
                        <a:t> aged 15-24, ETH</a:t>
                      </a:r>
                      <a:endParaRPr lang="en-GB" sz="1200" dirty="0"/>
                    </a:p>
                  </a:txBody>
                  <a:tcPr/>
                </a:tc>
                <a:tc>
                  <a:txBody>
                    <a:bodyPr/>
                    <a:lstStyle/>
                    <a:p>
                      <a:r>
                        <a:rPr lang="en-GB" sz="1200" b="1" dirty="0" smtClean="0"/>
                        <a:t>Multi-component</a:t>
                      </a:r>
                    </a:p>
                    <a:p>
                      <a:r>
                        <a:rPr lang="en-GB" sz="900" b="0" dirty="0" smtClean="0"/>
                        <a:t>Community engagement</a:t>
                      </a:r>
                      <a:r>
                        <a:rPr lang="en-GB" sz="900" b="0" baseline="0" dirty="0" smtClean="0"/>
                        <a:t>, HIV prevention, gender norms</a:t>
                      </a:r>
                      <a:endParaRPr lang="en-GB" sz="900" b="0" dirty="0"/>
                    </a:p>
                  </a:txBody>
                  <a:tcPr/>
                </a:tc>
                <a:tc>
                  <a:txBody>
                    <a:bodyPr/>
                    <a:lstStyle/>
                    <a:p>
                      <a:r>
                        <a:rPr lang="en-GB" sz="1200" dirty="0" smtClean="0"/>
                        <a:t>Gender equitable norms</a:t>
                      </a:r>
                    </a:p>
                    <a:p>
                      <a:r>
                        <a:rPr lang="en-GB" sz="1200" dirty="0" smtClean="0"/>
                        <a:t>Physical, sexual and emotional IPV</a:t>
                      </a:r>
                      <a:endParaRPr lang="en-GB" sz="1200" dirty="0"/>
                    </a:p>
                  </a:txBody>
                  <a:tcPr/>
                </a:tc>
                <a:extLst>
                  <a:ext uri="{0D108BD9-81ED-4DB2-BD59-A6C34878D82A}">
                    <a16:rowId xmlns:a16="http://schemas.microsoft.com/office/drawing/2014/main" val="1900201305"/>
                  </a:ext>
                </a:extLst>
              </a:tr>
              <a:tr h="733914">
                <a:tc>
                  <a:txBody>
                    <a:bodyPr/>
                    <a:lstStyle/>
                    <a:p>
                      <a:r>
                        <a:rPr lang="en-GB" sz="1200" dirty="0" err="1" smtClean="0"/>
                        <a:t>Rijsdijk</a:t>
                      </a:r>
                      <a:r>
                        <a:rPr lang="en-GB" sz="1200" dirty="0" smtClean="0"/>
                        <a:t>, 2011</a:t>
                      </a:r>
                      <a:endParaRPr lang="en-GB" sz="1200" dirty="0"/>
                    </a:p>
                  </a:txBody>
                  <a:tcPr/>
                </a:tc>
                <a:tc>
                  <a:txBody>
                    <a:bodyPr/>
                    <a:lstStyle/>
                    <a:p>
                      <a:r>
                        <a:rPr lang="en-GB" sz="1200" dirty="0" smtClean="0"/>
                        <a:t>Quasi-experimental, </a:t>
                      </a:r>
                      <a:r>
                        <a:rPr lang="en-GB" sz="1200" baseline="0" dirty="0" smtClean="0"/>
                        <a:t>matched schools</a:t>
                      </a:r>
                      <a:endParaRPr lang="en-GB" sz="1200" dirty="0"/>
                    </a:p>
                  </a:txBody>
                  <a:tcPr/>
                </a:tc>
                <a:tc>
                  <a:txBody>
                    <a:bodyPr/>
                    <a:lstStyle/>
                    <a:p>
                      <a:r>
                        <a:rPr lang="en-GB" sz="1200" dirty="0" smtClean="0"/>
                        <a:t>48 schools, n=1864</a:t>
                      </a:r>
                      <a:endParaRPr lang="en-GB" sz="1200" dirty="0"/>
                    </a:p>
                  </a:txBody>
                  <a:tcPr/>
                </a:tc>
                <a:tc>
                  <a:txBody>
                    <a:bodyPr/>
                    <a:lstStyle/>
                    <a:p>
                      <a:r>
                        <a:rPr lang="en-GB" sz="1200" dirty="0" smtClean="0"/>
                        <a:t>School-going</a:t>
                      </a:r>
                      <a:r>
                        <a:rPr lang="en-GB" sz="1200" baseline="0" dirty="0" smtClean="0"/>
                        <a:t> children </a:t>
                      </a:r>
                      <a:r>
                        <a:rPr lang="en-GB" sz="1200" dirty="0" smtClean="0"/>
                        <a:t>aged 12-19, UGA</a:t>
                      </a:r>
                      <a:endParaRPr lang="en-GB" sz="1200" dirty="0"/>
                    </a:p>
                  </a:txBody>
                  <a:tcPr/>
                </a:tc>
                <a:tc>
                  <a:txBody>
                    <a:bodyPr/>
                    <a:lstStyle/>
                    <a:p>
                      <a:r>
                        <a:rPr lang="en-GB" sz="1200" b="1" dirty="0" smtClean="0"/>
                        <a:t>Multi-component</a:t>
                      </a:r>
                    </a:p>
                    <a:p>
                      <a:r>
                        <a:rPr lang="en-GB" sz="900" b="0" dirty="0" smtClean="0"/>
                        <a:t>SRH, gender norms, empowerment</a:t>
                      </a:r>
                      <a:endParaRPr lang="en-GB" sz="900" b="0" dirty="0"/>
                    </a:p>
                  </a:txBody>
                  <a:tcPr/>
                </a:tc>
                <a:tc>
                  <a:txBody>
                    <a:bodyPr/>
                    <a:lstStyle/>
                    <a:p>
                      <a:r>
                        <a:rPr lang="en-GB" sz="1200" dirty="0" smtClean="0"/>
                        <a:t>Attitudes towards sexual</a:t>
                      </a:r>
                      <a:r>
                        <a:rPr lang="en-GB" sz="1200" baseline="0" dirty="0" smtClean="0"/>
                        <a:t> coercion</a:t>
                      </a:r>
                      <a:endParaRPr lang="en-GB" sz="1200" dirty="0"/>
                    </a:p>
                  </a:txBody>
                  <a:tcPr/>
                </a:tc>
                <a:extLst>
                  <a:ext uri="{0D108BD9-81ED-4DB2-BD59-A6C34878D82A}">
                    <a16:rowId xmlns:a16="http://schemas.microsoft.com/office/drawing/2014/main" val="3100139873"/>
                  </a:ext>
                </a:extLst>
              </a:tr>
              <a:tr h="947972">
                <a:tc>
                  <a:txBody>
                    <a:bodyPr/>
                    <a:lstStyle/>
                    <a:p>
                      <a:r>
                        <a:rPr lang="en-GB" sz="1200" dirty="0" smtClean="0"/>
                        <a:t>Rocha, 2013</a:t>
                      </a:r>
                      <a:endParaRPr lang="en-GB" sz="1200" dirty="0"/>
                    </a:p>
                  </a:txBody>
                  <a:tcPr/>
                </a:tc>
                <a:tc>
                  <a:txBody>
                    <a:bodyPr/>
                    <a:lstStyle/>
                    <a:p>
                      <a:r>
                        <a:rPr lang="en-GB" sz="1200" dirty="0" smtClean="0"/>
                        <a:t>Quasi-experimental, matched geographic locations</a:t>
                      </a:r>
                      <a:endParaRPr lang="en-GB" sz="1200" dirty="0"/>
                    </a:p>
                  </a:txBody>
                  <a:tcPr/>
                </a:tc>
                <a:tc>
                  <a:txBody>
                    <a:bodyPr/>
                    <a:lstStyle/>
                    <a:p>
                      <a:r>
                        <a:rPr lang="en-GB" sz="1200" dirty="0" smtClean="0"/>
                        <a:t>2 neighbour-hoods, n=261</a:t>
                      </a:r>
                      <a:endParaRPr lang="en-GB" sz="1200" dirty="0"/>
                    </a:p>
                  </a:txBody>
                  <a:tcPr/>
                </a:tc>
                <a:tc>
                  <a:txBody>
                    <a:bodyPr/>
                    <a:lstStyle/>
                    <a:p>
                      <a:r>
                        <a:rPr lang="en-GB" sz="1200" dirty="0" smtClean="0"/>
                        <a:t>Women</a:t>
                      </a:r>
                      <a:r>
                        <a:rPr lang="en-GB" sz="1200" baseline="0" dirty="0" smtClean="0"/>
                        <a:t> aged 14-24, BRA</a:t>
                      </a:r>
                      <a:endParaRPr lang="en-GB" sz="1200" dirty="0"/>
                    </a:p>
                  </a:txBody>
                  <a:tcPr/>
                </a:tc>
                <a:tc>
                  <a:txBody>
                    <a:bodyPr/>
                    <a:lstStyle/>
                    <a:p>
                      <a:r>
                        <a:rPr lang="en-GB" sz="1200" b="1" dirty="0" smtClean="0"/>
                        <a:t>Multi-component</a:t>
                      </a:r>
                    </a:p>
                    <a:p>
                      <a:r>
                        <a:rPr lang="en-GB" sz="1100" b="0" dirty="0" smtClean="0"/>
                        <a:t>Gender norms/GBV, SRH</a:t>
                      </a:r>
                      <a:endParaRPr lang="en-GB" sz="1100" b="0" dirty="0"/>
                    </a:p>
                  </a:txBody>
                  <a:tcPr/>
                </a:tc>
                <a:tc>
                  <a:txBody>
                    <a:bodyPr/>
                    <a:lstStyle/>
                    <a:p>
                      <a:r>
                        <a:rPr lang="en-GB" sz="1200" dirty="0" smtClean="0"/>
                        <a:t>Gender equitable attitudes</a:t>
                      </a:r>
                    </a:p>
                    <a:p>
                      <a:r>
                        <a:rPr lang="en-GB" sz="1200" dirty="0" smtClean="0"/>
                        <a:t>Acceptance of domestic violence</a:t>
                      </a:r>
                      <a:endParaRPr lang="en-GB" sz="1200" dirty="0"/>
                    </a:p>
                  </a:txBody>
                  <a:tcPr/>
                </a:tc>
                <a:extLst>
                  <a:ext uri="{0D108BD9-81ED-4DB2-BD59-A6C34878D82A}">
                    <a16:rowId xmlns:a16="http://schemas.microsoft.com/office/drawing/2014/main" val="3705962367"/>
                  </a:ext>
                </a:extLst>
              </a:tr>
              <a:tr h="733914">
                <a:tc>
                  <a:txBody>
                    <a:bodyPr/>
                    <a:lstStyle/>
                    <a:p>
                      <a:r>
                        <a:rPr lang="en-GB" sz="1200" dirty="0" err="1" smtClean="0"/>
                        <a:t>Sarnquist</a:t>
                      </a:r>
                      <a:r>
                        <a:rPr lang="en-GB" sz="1200" dirty="0" smtClean="0"/>
                        <a:t>, 2014</a:t>
                      </a:r>
                      <a:endParaRPr lang="en-GB" sz="1200" dirty="0"/>
                    </a:p>
                  </a:txBody>
                  <a:tcPr/>
                </a:tc>
                <a:tc>
                  <a:txBody>
                    <a:bodyPr/>
                    <a:lstStyle/>
                    <a:p>
                      <a:r>
                        <a:rPr lang="en-GB" sz="1200" dirty="0" smtClean="0"/>
                        <a:t>Two cross-sections</a:t>
                      </a:r>
                      <a:endParaRPr lang="en-GB" sz="1200" dirty="0"/>
                    </a:p>
                  </a:txBody>
                  <a:tcPr/>
                </a:tc>
                <a:tc>
                  <a:txBody>
                    <a:bodyPr/>
                    <a:lstStyle/>
                    <a:p>
                      <a:r>
                        <a:rPr lang="en-GB" sz="1200" dirty="0" smtClean="0"/>
                        <a:t>5 villages,</a:t>
                      </a:r>
                      <a:r>
                        <a:rPr lang="en-GB" sz="1200" baseline="0" dirty="0" smtClean="0"/>
                        <a:t> n=2406</a:t>
                      </a:r>
                      <a:endParaRPr lang="en-GB" sz="1200" dirty="0"/>
                    </a:p>
                  </a:txBody>
                  <a:tcPr/>
                </a:tc>
                <a:tc>
                  <a:txBody>
                    <a:bodyPr/>
                    <a:lstStyle/>
                    <a:p>
                      <a:r>
                        <a:rPr lang="en-GB" sz="1200" dirty="0" smtClean="0"/>
                        <a:t>School</a:t>
                      </a:r>
                      <a:r>
                        <a:rPr lang="en-GB" sz="1200" baseline="0" dirty="0" smtClean="0"/>
                        <a:t>-going g</a:t>
                      </a:r>
                      <a:r>
                        <a:rPr lang="en-GB" sz="1200" dirty="0" smtClean="0"/>
                        <a:t>irls aged 13-20, KEN</a:t>
                      </a:r>
                      <a:endParaRPr lang="en-GB" sz="1200" dirty="0"/>
                    </a:p>
                  </a:txBody>
                  <a:tcPr/>
                </a:tc>
                <a:tc>
                  <a:txBody>
                    <a:bodyPr/>
                    <a:lstStyle/>
                    <a:p>
                      <a:r>
                        <a:rPr lang="en-GB" sz="1200" b="1" dirty="0" smtClean="0"/>
                        <a:t>Multi-component</a:t>
                      </a:r>
                    </a:p>
                    <a:p>
                      <a:r>
                        <a:rPr lang="en-GB" sz="900" b="0" dirty="0" smtClean="0"/>
                        <a:t>Self-defence, de-escalation, empowerment</a:t>
                      </a:r>
                      <a:endParaRPr lang="en-GB" sz="900" b="0" dirty="0"/>
                    </a:p>
                  </a:txBody>
                  <a:tcPr/>
                </a:tc>
                <a:tc>
                  <a:txBody>
                    <a:bodyPr/>
                    <a:lstStyle/>
                    <a:p>
                      <a:r>
                        <a:rPr lang="en-GB" sz="1200" dirty="0" smtClean="0"/>
                        <a:t>Forced sex</a:t>
                      </a:r>
                      <a:endParaRPr lang="en-GB" sz="1200" dirty="0"/>
                    </a:p>
                  </a:txBody>
                  <a:tcPr/>
                </a:tc>
                <a:extLst>
                  <a:ext uri="{0D108BD9-81ED-4DB2-BD59-A6C34878D82A}">
                    <a16:rowId xmlns:a16="http://schemas.microsoft.com/office/drawing/2014/main" val="1913289508"/>
                  </a:ext>
                </a:extLst>
              </a:tr>
              <a:tr h="532424">
                <a:tc>
                  <a:txBody>
                    <a:bodyPr/>
                    <a:lstStyle/>
                    <a:p>
                      <a:r>
                        <a:rPr lang="en-GB" sz="1200" dirty="0" smtClean="0"/>
                        <a:t>Sinclair,</a:t>
                      </a:r>
                      <a:r>
                        <a:rPr lang="en-GB" sz="1200" baseline="0" dirty="0" smtClean="0"/>
                        <a:t> 2013</a:t>
                      </a:r>
                      <a:endParaRPr lang="en-GB" sz="1200" dirty="0"/>
                    </a:p>
                  </a:txBody>
                  <a:tcPr/>
                </a:tc>
                <a:tc>
                  <a:txBody>
                    <a:bodyPr/>
                    <a:lstStyle/>
                    <a:p>
                      <a:r>
                        <a:rPr lang="en-GB" sz="1200" dirty="0" smtClean="0"/>
                        <a:t>Census-based longitudinal</a:t>
                      </a:r>
                      <a:r>
                        <a:rPr lang="en-GB" sz="1200" baseline="0" dirty="0" smtClean="0"/>
                        <a:t> cohort</a:t>
                      </a:r>
                      <a:endParaRPr lang="en-GB" sz="1200" dirty="0"/>
                    </a:p>
                  </a:txBody>
                  <a:tcPr/>
                </a:tc>
                <a:tc>
                  <a:txBody>
                    <a:bodyPr/>
                    <a:lstStyle/>
                    <a:p>
                      <a:r>
                        <a:rPr lang="en-GB" sz="1200" dirty="0" smtClean="0"/>
                        <a:t>10 schools, n=522</a:t>
                      </a:r>
                      <a:endParaRPr lang="en-GB" sz="1200" dirty="0"/>
                    </a:p>
                  </a:txBody>
                  <a:tcPr/>
                </a:tc>
                <a:tc>
                  <a:txBody>
                    <a:bodyPr/>
                    <a:lstStyle/>
                    <a:p>
                      <a:r>
                        <a:rPr lang="en-GB" sz="1200" dirty="0" smtClean="0"/>
                        <a:t>School</a:t>
                      </a:r>
                      <a:r>
                        <a:rPr lang="en-GB" sz="1200" baseline="0" dirty="0" smtClean="0"/>
                        <a:t> –going girls aged 14-21, KEN</a:t>
                      </a:r>
                      <a:endParaRPr lang="en-GB" sz="1200" dirty="0"/>
                    </a:p>
                  </a:txBody>
                  <a:tcPr/>
                </a:tc>
                <a:tc>
                  <a:txBody>
                    <a:bodyPr/>
                    <a:lstStyle/>
                    <a:p>
                      <a:r>
                        <a:rPr lang="en-GB" sz="1200" b="1" dirty="0" smtClean="0"/>
                        <a:t>Multi-component</a:t>
                      </a:r>
                    </a:p>
                    <a:p>
                      <a:r>
                        <a:rPr lang="en-GB" sz="900" b="0" dirty="0" smtClean="0"/>
                        <a:t>Empowerment, de-escalation,</a:t>
                      </a:r>
                      <a:r>
                        <a:rPr lang="en-GB" sz="900" b="0" baseline="0" dirty="0" smtClean="0"/>
                        <a:t> self-defence</a:t>
                      </a:r>
                      <a:endParaRPr lang="en-GB" sz="800" b="0" dirty="0"/>
                    </a:p>
                  </a:txBody>
                  <a:tcPr/>
                </a:tc>
                <a:tc>
                  <a:txBody>
                    <a:bodyPr/>
                    <a:lstStyle/>
                    <a:p>
                      <a:r>
                        <a:rPr lang="en-GB" sz="1200" dirty="0" smtClean="0"/>
                        <a:t>Sexual</a:t>
                      </a:r>
                      <a:r>
                        <a:rPr lang="en-GB" sz="1200" baseline="0" dirty="0" smtClean="0"/>
                        <a:t> assault</a:t>
                      </a:r>
                      <a:endParaRPr lang="en-GB" sz="1200" dirty="0"/>
                    </a:p>
                  </a:txBody>
                  <a:tcPr/>
                </a:tc>
                <a:extLst>
                  <a:ext uri="{0D108BD9-81ED-4DB2-BD59-A6C34878D82A}">
                    <a16:rowId xmlns:a16="http://schemas.microsoft.com/office/drawing/2014/main" val="2598442658"/>
                  </a:ext>
                </a:extLst>
              </a:tr>
            </a:tbl>
          </a:graphicData>
        </a:graphic>
      </p:graphicFrame>
    </p:spTree>
    <p:extLst>
      <p:ext uri="{BB962C8B-B14F-4D97-AF65-F5344CB8AC3E}">
        <p14:creationId xmlns:p14="http://schemas.microsoft.com/office/powerpoint/2010/main" val="101726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5" y="2319657"/>
            <a:ext cx="4208953" cy="43969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172" y="1978373"/>
            <a:ext cx="3458707" cy="4738254"/>
          </a:xfrm>
          <a:prstGeom prst="rect">
            <a:avLst/>
          </a:prstGeom>
        </p:spPr>
      </p:pic>
      <p:sp>
        <p:nvSpPr>
          <p:cNvPr id="6"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Study distribution</a:t>
            </a:r>
            <a:endParaRPr lang="en-GB" sz="3200" b="1" dirty="0"/>
          </a:p>
        </p:txBody>
      </p:sp>
    </p:spTree>
    <p:extLst>
      <p:ext uri="{BB962C8B-B14F-4D97-AF65-F5344CB8AC3E}">
        <p14:creationId xmlns:p14="http://schemas.microsoft.com/office/powerpoint/2010/main" val="206653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296050825"/>
              </p:ext>
            </p:extLst>
          </p:nvPr>
        </p:nvGraphicFramePr>
        <p:xfrm>
          <a:off x="429490" y="2270982"/>
          <a:ext cx="8158914" cy="454545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Intervention components</a:t>
            </a:r>
            <a:endParaRPr lang="en-GB" sz="3200" b="1" dirty="0"/>
          </a:p>
        </p:txBody>
      </p:sp>
    </p:spTree>
    <p:extLst>
      <p:ext uri="{BB962C8B-B14F-4D97-AF65-F5344CB8AC3E}">
        <p14:creationId xmlns:p14="http://schemas.microsoft.com/office/powerpoint/2010/main" val="1839855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cNvPicPr/>
          <p:nvPr/>
        </p:nvPicPr>
        <p:blipFill>
          <a:blip r:embed="rId2"/>
          <a:stretch>
            <a:fillRect/>
          </a:stretch>
        </p:blipFill>
        <p:spPr bwMode="auto">
          <a:xfrm>
            <a:off x="571500" y="2157738"/>
            <a:ext cx="7696200" cy="4508500"/>
          </a:xfrm>
          <a:prstGeom prst="rect">
            <a:avLst/>
          </a:prstGeom>
          <a:noFill/>
          <a:ln w="9525">
            <a:noFill/>
            <a:headEnd/>
            <a:tailEnd/>
          </a:ln>
        </p:spPr>
      </p:pic>
      <p:sp>
        <p:nvSpPr>
          <p:cNvPr id="6" name="TextBox 5"/>
          <p:cNvSpPr txBox="1"/>
          <p:nvPr/>
        </p:nvSpPr>
        <p:spPr>
          <a:xfrm>
            <a:off x="292608" y="6291072"/>
            <a:ext cx="4279392" cy="369332"/>
          </a:xfrm>
          <a:prstGeom prst="rect">
            <a:avLst/>
          </a:prstGeom>
          <a:noFill/>
        </p:spPr>
        <p:txBody>
          <a:bodyPr wrap="square" rtlCol="0">
            <a:spAutoFit/>
          </a:bodyPr>
          <a:lstStyle/>
          <a:p>
            <a:r>
              <a:rPr lang="en-GB" dirty="0" smtClean="0"/>
              <a:t>Multi-level random effects meta-analysis</a:t>
            </a:r>
            <a:endParaRPr lang="en-GB" dirty="0"/>
          </a:p>
        </p:txBody>
      </p:sp>
      <p:sp>
        <p:nvSpPr>
          <p:cNvPr id="5"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Effects on any GBV – both sexes</a:t>
            </a:r>
            <a:endParaRPr lang="en-GB" sz="3200" b="1" dirty="0"/>
          </a:p>
        </p:txBody>
      </p:sp>
    </p:spTree>
    <p:extLst>
      <p:ext uri="{BB962C8B-B14F-4D97-AF65-F5344CB8AC3E}">
        <p14:creationId xmlns:p14="http://schemas.microsoft.com/office/powerpoint/2010/main" val="2640505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cNvPicPr/>
          <p:nvPr/>
        </p:nvPicPr>
        <p:blipFill>
          <a:blip r:embed="rId2"/>
          <a:stretch>
            <a:fillRect/>
          </a:stretch>
        </p:blipFill>
        <p:spPr bwMode="auto">
          <a:xfrm>
            <a:off x="314325" y="1981200"/>
            <a:ext cx="8296275" cy="4787900"/>
          </a:xfrm>
          <a:prstGeom prst="rect">
            <a:avLst/>
          </a:prstGeom>
          <a:noFill/>
          <a:ln w="9525">
            <a:noFill/>
            <a:headEnd/>
            <a:tailEnd/>
          </a:ln>
        </p:spPr>
      </p:pic>
      <p:sp>
        <p:nvSpPr>
          <p:cNvPr id="5"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Any GBV females</a:t>
            </a:r>
            <a:endParaRPr lang="en-GB" sz="3200" b="1" dirty="0"/>
          </a:p>
        </p:txBody>
      </p:sp>
    </p:spTree>
    <p:extLst>
      <p:ext uri="{BB962C8B-B14F-4D97-AF65-F5344CB8AC3E}">
        <p14:creationId xmlns:p14="http://schemas.microsoft.com/office/powerpoint/2010/main" val="3491454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138" y="2245639"/>
            <a:ext cx="8675723" cy="4238981"/>
          </a:xfrm>
          <a:prstGeom prst="rect">
            <a:avLst/>
          </a:prstGeom>
        </p:spPr>
      </p:pic>
      <p:sp>
        <p:nvSpPr>
          <p:cNvPr id="5"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Any physical IPV - female</a:t>
            </a:r>
            <a:endParaRPr lang="en-GB" sz="3200" b="1" dirty="0"/>
          </a:p>
        </p:txBody>
      </p:sp>
    </p:spTree>
    <p:extLst>
      <p:ext uri="{BB962C8B-B14F-4D97-AF65-F5344CB8AC3E}">
        <p14:creationId xmlns:p14="http://schemas.microsoft.com/office/powerpoint/2010/main" val="1335656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cNvPicPr/>
          <p:nvPr/>
        </p:nvPicPr>
        <p:blipFill>
          <a:blip r:embed="rId2"/>
          <a:stretch>
            <a:fillRect/>
          </a:stretch>
        </p:blipFill>
        <p:spPr bwMode="auto">
          <a:xfrm>
            <a:off x="292609" y="2143125"/>
            <a:ext cx="8460866" cy="4572000"/>
          </a:xfrm>
          <a:prstGeom prst="rect">
            <a:avLst/>
          </a:prstGeom>
          <a:noFill/>
          <a:ln w="9525">
            <a:noFill/>
            <a:headEnd/>
            <a:tailEnd/>
          </a:ln>
        </p:spPr>
      </p:pic>
      <p:sp>
        <p:nvSpPr>
          <p:cNvPr id="5" name="TextBox 4"/>
          <p:cNvSpPr txBox="1"/>
          <p:nvPr/>
        </p:nvSpPr>
        <p:spPr>
          <a:xfrm>
            <a:off x="292608" y="6291072"/>
            <a:ext cx="4279392" cy="369332"/>
          </a:xfrm>
          <a:prstGeom prst="rect">
            <a:avLst/>
          </a:prstGeom>
          <a:noFill/>
        </p:spPr>
        <p:txBody>
          <a:bodyPr wrap="square" rtlCol="0">
            <a:spAutoFit/>
          </a:bodyPr>
          <a:lstStyle/>
          <a:p>
            <a:r>
              <a:rPr lang="en-GB" dirty="0" smtClean="0"/>
              <a:t>Multi-level random effects meta-analysis</a:t>
            </a:r>
            <a:endParaRPr lang="en-GB" dirty="0"/>
          </a:p>
        </p:txBody>
      </p:sp>
      <p:sp>
        <p:nvSpPr>
          <p:cNvPr id="7"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Any sexual violence – both sexes</a:t>
            </a:r>
            <a:endParaRPr lang="en-GB" sz="3200" b="1" dirty="0"/>
          </a:p>
        </p:txBody>
      </p:sp>
    </p:spTree>
    <p:extLst>
      <p:ext uri="{BB962C8B-B14F-4D97-AF65-F5344CB8AC3E}">
        <p14:creationId xmlns:p14="http://schemas.microsoft.com/office/powerpoint/2010/main" val="1601515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066" y="142420"/>
            <a:ext cx="7886700" cy="664684"/>
          </a:xfrm>
        </p:spPr>
        <p:txBody>
          <a:bodyPr>
            <a:normAutofit/>
          </a:bodyPr>
          <a:lstStyle/>
          <a:p>
            <a:pPr algn="ctr"/>
            <a:r>
              <a:rPr lang="en-GB" sz="3200" dirty="0" smtClean="0"/>
              <a:t>Any sexual violence - female</a:t>
            </a:r>
            <a:endParaRPr lang="en-GB" sz="3200" dirty="0"/>
          </a:p>
        </p:txBody>
      </p:sp>
      <p:pic>
        <p:nvPicPr>
          <p:cNvPr id="7" name="Picture"/>
          <p:cNvPicPr/>
          <p:nvPr/>
        </p:nvPicPr>
        <p:blipFill rotWithShape="1">
          <a:blip r:embed="rId2"/>
          <a:srcRect t="9165"/>
          <a:stretch/>
        </p:blipFill>
        <p:spPr bwMode="auto">
          <a:xfrm>
            <a:off x="292608" y="2165350"/>
            <a:ext cx="8503158" cy="4581525"/>
          </a:xfrm>
          <a:prstGeom prst="rect">
            <a:avLst/>
          </a:prstGeom>
          <a:noFill/>
          <a:ln w="9525">
            <a:noFill/>
            <a:headEnd/>
            <a:tailEnd/>
          </a:ln>
        </p:spPr>
      </p:pic>
      <p:sp>
        <p:nvSpPr>
          <p:cNvPr id="4" name="TextBox 3"/>
          <p:cNvSpPr txBox="1"/>
          <p:nvPr/>
        </p:nvSpPr>
        <p:spPr>
          <a:xfrm>
            <a:off x="292608" y="6291072"/>
            <a:ext cx="4279392" cy="369332"/>
          </a:xfrm>
          <a:prstGeom prst="rect">
            <a:avLst/>
          </a:prstGeom>
          <a:noFill/>
        </p:spPr>
        <p:txBody>
          <a:bodyPr wrap="square" rtlCol="0">
            <a:spAutoFit/>
          </a:bodyPr>
          <a:lstStyle/>
          <a:p>
            <a:r>
              <a:rPr lang="en-GB" dirty="0" smtClean="0"/>
              <a:t>Multi-level random effects meta-analysis</a:t>
            </a:r>
            <a:endParaRPr lang="en-GB" dirty="0"/>
          </a:p>
        </p:txBody>
      </p:sp>
      <p:sp>
        <p:nvSpPr>
          <p:cNvPr id="5"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Any sexual violence – female </a:t>
            </a:r>
            <a:endParaRPr lang="en-GB" sz="3200" b="1" dirty="0"/>
          </a:p>
        </p:txBody>
      </p:sp>
    </p:spTree>
    <p:extLst>
      <p:ext uri="{BB962C8B-B14F-4D97-AF65-F5344CB8AC3E}">
        <p14:creationId xmlns:p14="http://schemas.microsoft.com/office/powerpoint/2010/main" val="159175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cNvPicPr/>
          <p:nvPr/>
        </p:nvPicPr>
        <p:blipFill>
          <a:blip r:embed="rId2"/>
          <a:stretch>
            <a:fillRect/>
          </a:stretch>
        </p:blipFill>
        <p:spPr bwMode="auto">
          <a:xfrm>
            <a:off x="457200" y="2044699"/>
            <a:ext cx="8229599" cy="4848225"/>
          </a:xfrm>
          <a:prstGeom prst="rect">
            <a:avLst/>
          </a:prstGeom>
          <a:noFill/>
          <a:ln w="9525">
            <a:noFill/>
            <a:headEnd/>
            <a:tailEnd/>
          </a:ln>
        </p:spPr>
      </p:pic>
      <p:sp>
        <p:nvSpPr>
          <p:cNvPr id="5" name="TextBox 4"/>
          <p:cNvSpPr txBox="1"/>
          <p:nvPr/>
        </p:nvSpPr>
        <p:spPr>
          <a:xfrm>
            <a:off x="292608" y="6291072"/>
            <a:ext cx="4279392" cy="369332"/>
          </a:xfrm>
          <a:prstGeom prst="rect">
            <a:avLst/>
          </a:prstGeom>
          <a:noFill/>
        </p:spPr>
        <p:txBody>
          <a:bodyPr wrap="square" rtlCol="0">
            <a:spAutoFit/>
          </a:bodyPr>
          <a:lstStyle/>
          <a:p>
            <a:r>
              <a:rPr lang="en-GB" dirty="0" smtClean="0"/>
              <a:t>Multi-level random effects meta-analysis</a:t>
            </a:r>
            <a:endParaRPr lang="en-GB" dirty="0"/>
          </a:p>
        </p:txBody>
      </p:sp>
      <p:sp>
        <p:nvSpPr>
          <p:cNvPr id="7"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Any IPV perpetration - male</a:t>
            </a:r>
            <a:endParaRPr lang="en-GB" sz="3200" b="1" dirty="0"/>
          </a:p>
        </p:txBody>
      </p:sp>
    </p:spTree>
    <p:extLst>
      <p:ext uri="{BB962C8B-B14F-4D97-AF65-F5344CB8AC3E}">
        <p14:creationId xmlns:p14="http://schemas.microsoft.com/office/powerpoint/2010/main" val="1395755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1158447"/>
              </p:ext>
            </p:extLst>
          </p:nvPr>
        </p:nvGraphicFramePr>
        <p:xfrm>
          <a:off x="770954" y="2229332"/>
          <a:ext cx="7593625" cy="4555816"/>
        </p:xfrm>
        <a:graphic>
          <a:graphicData uri="http://schemas.openxmlformats.org/drawingml/2006/table">
            <a:tbl>
              <a:tblPr firstRow="1" bandRow="1">
                <a:tableStyleId>{0505E3EF-67EA-436B-97B2-0124C06EBD24}</a:tableStyleId>
              </a:tblPr>
              <a:tblGrid>
                <a:gridCol w="457518">
                  <a:extLst>
                    <a:ext uri="{9D8B030D-6E8A-4147-A177-3AD203B41FA5}">
                      <a16:colId xmlns:a16="http://schemas.microsoft.com/office/drawing/2014/main" val="3609009141"/>
                    </a:ext>
                  </a:extLst>
                </a:gridCol>
                <a:gridCol w="7136107">
                  <a:extLst>
                    <a:ext uri="{9D8B030D-6E8A-4147-A177-3AD203B41FA5}">
                      <a16:colId xmlns:a16="http://schemas.microsoft.com/office/drawing/2014/main" val="1421502799"/>
                    </a:ext>
                  </a:extLst>
                </a:gridCol>
              </a:tblGrid>
              <a:tr h="1441677">
                <a:tc>
                  <a:txBody>
                    <a:bodyPr/>
                    <a:lstStyle/>
                    <a:p>
                      <a:r>
                        <a:rPr lang="en-GB" sz="2400" dirty="0" smtClean="0">
                          <a:solidFill>
                            <a:schemeClr val="bg1"/>
                          </a:solidFill>
                        </a:rPr>
                        <a:t>P</a:t>
                      </a:r>
                      <a:endParaRPr lang="en-GB" sz="2400" dirty="0">
                        <a:solidFill>
                          <a:schemeClr val="bg1"/>
                        </a:solidFill>
                      </a:endParaRPr>
                    </a:p>
                  </a:txBody>
                  <a:tcPr>
                    <a:solidFill>
                      <a:srgbClr val="F9A338"/>
                    </a:solidFill>
                  </a:tcPr>
                </a:tc>
                <a:tc>
                  <a:txBody>
                    <a:bodyPr/>
                    <a:lstStyle/>
                    <a:p>
                      <a:pPr marL="342900" indent="-342900">
                        <a:buFont typeface="Arial" panose="020B0604020202020204" pitchFamily="34" charset="0"/>
                        <a:buChar char="•"/>
                      </a:pPr>
                      <a:r>
                        <a:rPr lang="en-GB" sz="2400" b="0" dirty="0" smtClean="0">
                          <a:solidFill>
                            <a:schemeClr val="bg1"/>
                          </a:solidFill>
                        </a:rPr>
                        <a:t>Adolescents</a:t>
                      </a:r>
                      <a:r>
                        <a:rPr lang="en-GB" sz="2400" b="0" baseline="0" dirty="0" smtClean="0">
                          <a:solidFill>
                            <a:schemeClr val="bg1"/>
                          </a:solidFill>
                        </a:rPr>
                        <a:t> </a:t>
                      </a:r>
                      <a:r>
                        <a:rPr lang="en-GB" sz="2400" b="0" baseline="0" dirty="0" smtClean="0">
                          <a:solidFill>
                            <a:schemeClr val="bg1"/>
                          </a:solidFill>
                        </a:rPr>
                        <a:t>and youth aged </a:t>
                      </a:r>
                      <a:r>
                        <a:rPr lang="en-GB" sz="2400" b="0" baseline="0" dirty="0" smtClean="0">
                          <a:solidFill>
                            <a:schemeClr val="bg1"/>
                          </a:solidFill>
                        </a:rPr>
                        <a:t>10-24</a:t>
                      </a:r>
                    </a:p>
                    <a:p>
                      <a:pPr marL="342900" indent="-342900">
                        <a:buFont typeface="Arial" panose="020B0604020202020204" pitchFamily="34" charset="0"/>
                        <a:buChar char="•"/>
                      </a:pPr>
                      <a:r>
                        <a:rPr lang="en-GB" sz="2400" b="0" baseline="0" dirty="0" smtClean="0">
                          <a:solidFill>
                            <a:schemeClr val="bg1"/>
                          </a:solidFill>
                        </a:rPr>
                        <a:t>Living </a:t>
                      </a:r>
                      <a:r>
                        <a:rPr lang="en-GB" sz="2400" b="0" baseline="0" dirty="0" smtClean="0">
                          <a:solidFill>
                            <a:schemeClr val="bg1"/>
                          </a:solidFill>
                        </a:rPr>
                        <a:t>with, or </a:t>
                      </a:r>
                      <a:r>
                        <a:rPr lang="en-GB" sz="2400" b="0" baseline="0" dirty="0" smtClean="0">
                          <a:solidFill>
                            <a:schemeClr val="bg1"/>
                          </a:solidFill>
                        </a:rPr>
                        <a:t>affected </a:t>
                      </a:r>
                      <a:r>
                        <a:rPr lang="en-GB" sz="2400" b="0" baseline="0" dirty="0" smtClean="0">
                          <a:solidFill>
                            <a:schemeClr val="bg1"/>
                          </a:solidFill>
                        </a:rPr>
                        <a:t>by HIV</a:t>
                      </a:r>
                    </a:p>
                    <a:p>
                      <a:pPr marL="342900" indent="-342900">
                        <a:buFont typeface="Arial" panose="020B0604020202020204" pitchFamily="34" charset="0"/>
                        <a:buChar char="•"/>
                      </a:pPr>
                      <a:r>
                        <a:rPr lang="en-GB" sz="2400" b="0" baseline="0" dirty="0" smtClean="0">
                          <a:solidFill>
                            <a:schemeClr val="bg1"/>
                          </a:solidFill>
                        </a:rPr>
                        <a:t>In low and middle income countries</a:t>
                      </a:r>
                    </a:p>
                  </a:txBody>
                  <a:tcPr>
                    <a:solidFill>
                      <a:srgbClr val="F9A338"/>
                    </a:solidFill>
                  </a:tcPr>
                </a:tc>
                <a:extLst>
                  <a:ext uri="{0D108BD9-81ED-4DB2-BD59-A6C34878D82A}">
                    <a16:rowId xmlns:a16="http://schemas.microsoft.com/office/drawing/2014/main" val="2306163113"/>
                  </a:ext>
                </a:extLst>
              </a:tr>
              <a:tr h="763241">
                <a:tc>
                  <a:txBody>
                    <a:bodyPr/>
                    <a:lstStyle/>
                    <a:p>
                      <a:r>
                        <a:rPr lang="en-GB" sz="2400" b="1" dirty="0" smtClean="0">
                          <a:solidFill>
                            <a:schemeClr val="bg1"/>
                          </a:solidFill>
                        </a:rPr>
                        <a:t>I</a:t>
                      </a:r>
                      <a:endParaRPr lang="en-GB" sz="2400" b="1" dirty="0">
                        <a:solidFill>
                          <a:schemeClr val="bg1"/>
                        </a:solidFill>
                      </a:endParaRPr>
                    </a:p>
                  </a:txBody>
                  <a:tcPr>
                    <a:solidFill>
                      <a:srgbClr val="692289"/>
                    </a:solidFill>
                  </a:tcPr>
                </a:tc>
                <a:tc>
                  <a:txBody>
                    <a:bodyPr/>
                    <a:lstStyle/>
                    <a:p>
                      <a:pPr marL="342900" indent="-342900">
                        <a:buFont typeface="Arial" panose="020B0604020202020204" pitchFamily="34" charset="0"/>
                        <a:buChar char="•"/>
                      </a:pPr>
                      <a:r>
                        <a:rPr lang="en-GB" sz="2400" b="0" dirty="0" smtClean="0">
                          <a:solidFill>
                            <a:schemeClr val="bg1"/>
                          </a:solidFill>
                        </a:rPr>
                        <a:t>I</a:t>
                      </a:r>
                      <a:r>
                        <a:rPr lang="en-GB" sz="2400" b="0" baseline="0" dirty="0" smtClean="0">
                          <a:solidFill>
                            <a:schemeClr val="bg1"/>
                          </a:solidFill>
                        </a:rPr>
                        <a:t>nterventions aiming to address </a:t>
                      </a:r>
                      <a:r>
                        <a:rPr lang="en-GB" sz="2400" b="0" baseline="0" dirty="0" smtClean="0">
                          <a:solidFill>
                            <a:schemeClr val="bg1"/>
                          </a:solidFill>
                        </a:rPr>
                        <a:t>gender-based violence</a:t>
                      </a:r>
                      <a:endParaRPr lang="en-GB" sz="2400" b="0" dirty="0">
                        <a:solidFill>
                          <a:schemeClr val="bg1"/>
                        </a:solidFill>
                      </a:endParaRPr>
                    </a:p>
                  </a:txBody>
                  <a:tcPr>
                    <a:solidFill>
                      <a:srgbClr val="692289"/>
                    </a:solidFill>
                  </a:tcPr>
                </a:tc>
                <a:extLst>
                  <a:ext uri="{0D108BD9-81ED-4DB2-BD59-A6C34878D82A}">
                    <a16:rowId xmlns:a16="http://schemas.microsoft.com/office/drawing/2014/main" val="1615410160"/>
                  </a:ext>
                </a:extLst>
              </a:tr>
              <a:tr h="1102459">
                <a:tc>
                  <a:txBody>
                    <a:bodyPr/>
                    <a:lstStyle/>
                    <a:p>
                      <a:r>
                        <a:rPr lang="en-GB" sz="2400" b="1" dirty="0" smtClean="0">
                          <a:solidFill>
                            <a:schemeClr val="bg1"/>
                          </a:solidFill>
                        </a:rPr>
                        <a:t>C</a:t>
                      </a:r>
                      <a:endParaRPr lang="en-GB" sz="2400" b="1" dirty="0">
                        <a:solidFill>
                          <a:schemeClr val="bg1"/>
                        </a:solidFill>
                      </a:endParaRPr>
                    </a:p>
                  </a:txBody>
                  <a:tcPr>
                    <a:solidFill>
                      <a:srgbClr val="008B98"/>
                    </a:solidFill>
                  </a:tcPr>
                </a:tc>
                <a:tc>
                  <a:txBody>
                    <a:bodyPr/>
                    <a:lstStyle/>
                    <a:p>
                      <a:pPr marL="342900" indent="-342900">
                        <a:buFont typeface="Arial" panose="020B0604020202020204" pitchFamily="34" charset="0"/>
                        <a:buChar char="•"/>
                      </a:pPr>
                      <a:r>
                        <a:rPr lang="en-GB" sz="2400" b="0" dirty="0" smtClean="0">
                          <a:solidFill>
                            <a:schemeClr val="bg1"/>
                          </a:solidFill>
                        </a:rPr>
                        <a:t>Compared to no intervention/</a:t>
                      </a:r>
                      <a:r>
                        <a:rPr lang="en-GB" sz="2400" b="0" baseline="0" dirty="0" smtClean="0">
                          <a:solidFill>
                            <a:schemeClr val="bg1"/>
                          </a:solidFill>
                        </a:rPr>
                        <a:t> treatment as usual/ waitlist control or a different </a:t>
                      </a:r>
                      <a:r>
                        <a:rPr lang="en-GB" sz="2400" b="0" baseline="0" dirty="0" smtClean="0">
                          <a:solidFill>
                            <a:schemeClr val="bg1"/>
                          </a:solidFill>
                        </a:rPr>
                        <a:t>intervention</a:t>
                      </a:r>
                      <a:r>
                        <a:rPr lang="en-GB" sz="2400" b="0" baseline="0" dirty="0" smtClean="0">
                          <a:solidFill>
                            <a:schemeClr val="bg1"/>
                          </a:solidFill>
                        </a:rPr>
                        <a:t>…</a:t>
                      </a:r>
                      <a:endParaRPr lang="en-GB" sz="2400" b="0" dirty="0">
                        <a:solidFill>
                          <a:schemeClr val="bg1"/>
                        </a:solidFill>
                      </a:endParaRPr>
                    </a:p>
                  </a:txBody>
                  <a:tcPr>
                    <a:solidFill>
                      <a:srgbClr val="008B98"/>
                    </a:solidFill>
                  </a:tcPr>
                </a:tc>
                <a:extLst>
                  <a:ext uri="{0D108BD9-81ED-4DB2-BD59-A6C34878D82A}">
                    <a16:rowId xmlns:a16="http://schemas.microsoft.com/office/drawing/2014/main" val="2998028860"/>
                  </a:ext>
                </a:extLst>
              </a:tr>
              <a:tr h="1102459">
                <a:tc>
                  <a:txBody>
                    <a:bodyPr/>
                    <a:lstStyle/>
                    <a:p>
                      <a:r>
                        <a:rPr lang="en-GB" sz="2400" b="1" dirty="0" smtClean="0">
                          <a:solidFill>
                            <a:schemeClr val="bg1"/>
                          </a:solidFill>
                        </a:rPr>
                        <a:t>O</a:t>
                      </a:r>
                      <a:endParaRPr lang="en-GB" sz="2400" b="1" dirty="0">
                        <a:solidFill>
                          <a:schemeClr val="bg1"/>
                        </a:solidFill>
                      </a:endParaRPr>
                    </a:p>
                  </a:txBody>
                  <a:tcPr>
                    <a:solidFill>
                      <a:srgbClr val="D50488"/>
                    </a:solidFill>
                  </a:tcPr>
                </a:tc>
                <a:tc>
                  <a:txBody>
                    <a:bodyPr/>
                    <a:lstStyle/>
                    <a:p>
                      <a:pPr marL="342900" indent="-342900">
                        <a:buFont typeface="Arial" panose="020B0604020202020204" pitchFamily="34" charset="0"/>
                        <a:buChar char="•"/>
                      </a:pPr>
                      <a:r>
                        <a:rPr lang="en-GB" sz="2400" b="0" baseline="0" dirty="0" smtClean="0">
                          <a:solidFill>
                            <a:schemeClr val="bg1"/>
                          </a:solidFill>
                        </a:rPr>
                        <a:t>Exposure </a:t>
                      </a:r>
                      <a:r>
                        <a:rPr lang="en-GB" sz="2400" b="0" baseline="0" dirty="0" smtClean="0">
                          <a:solidFill>
                            <a:schemeClr val="bg1"/>
                          </a:solidFill>
                        </a:rPr>
                        <a:t>to gender-based </a:t>
                      </a:r>
                      <a:r>
                        <a:rPr lang="en-GB" sz="2400" b="0" baseline="0" dirty="0" smtClean="0">
                          <a:solidFill>
                            <a:schemeClr val="bg1"/>
                          </a:solidFill>
                        </a:rPr>
                        <a:t>violence</a:t>
                      </a:r>
                    </a:p>
                    <a:p>
                      <a:pPr marL="342900" indent="-342900">
                        <a:buFont typeface="Arial" panose="020B0604020202020204" pitchFamily="34" charset="0"/>
                        <a:buChar char="•"/>
                      </a:pPr>
                      <a:r>
                        <a:rPr lang="en-GB" sz="2400" b="0" baseline="0" dirty="0" smtClean="0">
                          <a:solidFill>
                            <a:schemeClr val="bg1"/>
                          </a:solidFill>
                        </a:rPr>
                        <a:t>Perpetration</a:t>
                      </a:r>
                    </a:p>
                    <a:p>
                      <a:pPr marL="342900" indent="-342900">
                        <a:buFont typeface="Arial" panose="020B0604020202020204" pitchFamily="34" charset="0"/>
                        <a:buChar char="•"/>
                      </a:pPr>
                      <a:r>
                        <a:rPr lang="en-GB" sz="2400" b="0" baseline="0" dirty="0" smtClean="0">
                          <a:solidFill>
                            <a:schemeClr val="bg1"/>
                          </a:solidFill>
                        </a:rPr>
                        <a:t>Harmful </a:t>
                      </a:r>
                      <a:r>
                        <a:rPr lang="en-GB" sz="2400" b="0" baseline="0" dirty="0" smtClean="0">
                          <a:solidFill>
                            <a:schemeClr val="bg1"/>
                          </a:solidFill>
                        </a:rPr>
                        <a:t>gender norms</a:t>
                      </a:r>
                      <a:endParaRPr lang="en-GB" sz="2400" b="0" dirty="0">
                        <a:solidFill>
                          <a:schemeClr val="bg1"/>
                        </a:solidFill>
                      </a:endParaRPr>
                    </a:p>
                  </a:txBody>
                  <a:tcPr>
                    <a:solidFill>
                      <a:srgbClr val="D50488"/>
                    </a:solidFill>
                  </a:tcPr>
                </a:tc>
                <a:extLst>
                  <a:ext uri="{0D108BD9-81ED-4DB2-BD59-A6C34878D82A}">
                    <a16:rowId xmlns:a16="http://schemas.microsoft.com/office/drawing/2014/main" val="770856102"/>
                  </a:ext>
                </a:extLst>
              </a:tr>
            </a:tbl>
          </a:graphicData>
        </a:graphic>
      </p:graphicFrame>
      <p:pic>
        <p:nvPicPr>
          <p:cNvPr id="5" name="Picture 4" descr="Alliance event slide templates.png"/>
          <p:cNvPicPr>
            <a:picLocks noChangeAspect="1"/>
          </p:cNvPicPr>
          <p:nvPr/>
        </p:nvPicPr>
        <p:blipFill rotWithShape="1">
          <a:blip r:embed="rId2">
            <a:extLst>
              <a:ext uri="{28A0092B-C50C-407E-A947-70E740481C1C}">
                <a14:useLocalDpi xmlns:a14="http://schemas.microsoft.com/office/drawing/2010/main" val="0"/>
              </a:ext>
            </a:extLst>
          </a:blip>
          <a:srcRect r="42576" b="78519"/>
          <a:stretch/>
        </p:blipFill>
        <p:spPr>
          <a:xfrm>
            <a:off x="0" y="0"/>
            <a:ext cx="5250873" cy="1473200"/>
          </a:xfrm>
          <a:prstGeom prst="rect">
            <a:avLst/>
          </a:prstGeom>
        </p:spPr>
      </p:pic>
      <p:sp>
        <p:nvSpPr>
          <p:cNvPr id="6" name="Rectangle 5"/>
          <p:cNvSpPr/>
          <p:nvPr/>
        </p:nvSpPr>
        <p:spPr>
          <a:xfrm>
            <a:off x="-4233" y="1407179"/>
            <a:ext cx="9144000" cy="269024"/>
          </a:xfrm>
          <a:prstGeom prst="rect">
            <a:avLst/>
          </a:prstGeom>
          <a:solidFill>
            <a:srgbClr val="7BB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Aims &amp; Scope</a:t>
            </a:r>
            <a:endParaRPr lang="en-GB" sz="3200" b="1" dirty="0"/>
          </a:p>
        </p:txBody>
      </p:sp>
    </p:spTree>
    <p:extLst>
      <p:ext uri="{BB962C8B-B14F-4D97-AF65-F5344CB8AC3E}">
        <p14:creationId xmlns:p14="http://schemas.microsoft.com/office/powerpoint/2010/main" val="2780440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cNvPicPr/>
          <p:nvPr/>
        </p:nvPicPr>
        <p:blipFill>
          <a:blip r:embed="rId2"/>
          <a:stretch>
            <a:fillRect/>
          </a:stretch>
        </p:blipFill>
        <p:spPr bwMode="auto">
          <a:xfrm>
            <a:off x="292608" y="2383231"/>
            <a:ext cx="8060817" cy="4171078"/>
          </a:xfrm>
          <a:prstGeom prst="rect">
            <a:avLst/>
          </a:prstGeom>
          <a:noFill/>
          <a:ln w="9525">
            <a:noFill/>
            <a:headEnd/>
            <a:tailEnd/>
          </a:ln>
        </p:spPr>
      </p:pic>
      <p:sp>
        <p:nvSpPr>
          <p:cNvPr id="5" name="TextBox 4"/>
          <p:cNvSpPr txBox="1"/>
          <p:nvPr/>
        </p:nvSpPr>
        <p:spPr>
          <a:xfrm>
            <a:off x="292608" y="6291072"/>
            <a:ext cx="4279392" cy="369332"/>
          </a:xfrm>
          <a:prstGeom prst="rect">
            <a:avLst/>
          </a:prstGeom>
          <a:noFill/>
        </p:spPr>
        <p:txBody>
          <a:bodyPr wrap="square" rtlCol="0">
            <a:spAutoFit/>
          </a:bodyPr>
          <a:lstStyle/>
          <a:p>
            <a:r>
              <a:rPr lang="en-GB" dirty="0" smtClean="0"/>
              <a:t>Multi-level random effects meta-analysis</a:t>
            </a:r>
            <a:endParaRPr lang="en-GB" dirty="0"/>
          </a:p>
        </p:txBody>
      </p:sp>
      <p:sp>
        <p:nvSpPr>
          <p:cNvPr id="7"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Gender norms – both sexes</a:t>
            </a:r>
            <a:endParaRPr lang="en-GB" sz="3200" b="1" dirty="0"/>
          </a:p>
        </p:txBody>
      </p:sp>
    </p:spTree>
    <p:extLst>
      <p:ext uri="{BB962C8B-B14F-4D97-AF65-F5344CB8AC3E}">
        <p14:creationId xmlns:p14="http://schemas.microsoft.com/office/powerpoint/2010/main" val="670661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2669" y="266426"/>
            <a:ext cx="7178662" cy="6325148"/>
          </a:xfrm>
          <a:prstGeom prst="rect">
            <a:avLst/>
          </a:prstGeom>
        </p:spPr>
      </p:pic>
      <p:cxnSp>
        <p:nvCxnSpPr>
          <p:cNvPr id="5" name="Straight Arrow Connector 4"/>
          <p:cNvCxnSpPr/>
          <p:nvPr/>
        </p:nvCxnSpPr>
        <p:spPr>
          <a:xfrm>
            <a:off x="4210050" y="3238500"/>
            <a:ext cx="9525" cy="361950"/>
          </a:xfrm>
          <a:prstGeom prst="straightConnector1">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97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2295819"/>
            <a:ext cx="9013371" cy="4326698"/>
          </a:xfrm>
        </p:spPr>
        <p:txBody>
          <a:bodyPr>
            <a:noAutofit/>
          </a:bodyPr>
          <a:lstStyle/>
          <a:p>
            <a:pPr>
              <a:lnSpc>
                <a:spcPct val="120000"/>
              </a:lnSpc>
            </a:pPr>
            <a:r>
              <a:rPr lang="en-GB" sz="2100" dirty="0" smtClean="0"/>
              <a:t>7 </a:t>
            </a:r>
            <a:r>
              <a:rPr lang="en-GB" sz="2100" dirty="0" err="1" smtClean="0"/>
              <a:t>cRCTs</a:t>
            </a:r>
            <a:r>
              <a:rPr lang="en-GB" sz="2100" dirty="0" smtClean="0"/>
              <a:t>, 2 RCTs, 7 </a:t>
            </a:r>
            <a:r>
              <a:rPr lang="en-GB" sz="2100" dirty="0"/>
              <a:t>non-randomised </a:t>
            </a:r>
            <a:r>
              <a:rPr lang="en-GB" sz="2100" dirty="0" smtClean="0"/>
              <a:t>studies</a:t>
            </a:r>
          </a:p>
          <a:p>
            <a:pPr>
              <a:lnSpc>
                <a:spcPct val="120000"/>
              </a:lnSpc>
            </a:pPr>
            <a:r>
              <a:rPr lang="en-GB" sz="2100" dirty="0" smtClean="0"/>
              <a:t>Female (n=9), male (n=1), both sexes (n=5), reported only on females (n=1)</a:t>
            </a:r>
          </a:p>
          <a:p>
            <a:pPr>
              <a:lnSpc>
                <a:spcPct val="120000"/>
              </a:lnSpc>
            </a:pPr>
            <a:r>
              <a:rPr lang="en-GB" sz="2100" dirty="0" smtClean="0"/>
              <a:t>N=21,678 adolescents and youth</a:t>
            </a:r>
          </a:p>
          <a:p>
            <a:pPr>
              <a:lnSpc>
                <a:spcPct val="120000"/>
              </a:lnSpc>
            </a:pPr>
            <a:r>
              <a:rPr lang="en-GB" sz="2100" dirty="0" smtClean="0"/>
              <a:t>No key populations – only HIV-affected youth</a:t>
            </a:r>
            <a:endParaRPr lang="en-GB" sz="2100" dirty="0"/>
          </a:p>
          <a:p>
            <a:pPr>
              <a:lnSpc>
                <a:spcPct val="120000"/>
              </a:lnSpc>
            </a:pPr>
            <a:r>
              <a:rPr lang="en-GB" sz="2100" dirty="0" smtClean="0"/>
              <a:t>Baseline perpetration </a:t>
            </a:r>
            <a:r>
              <a:rPr lang="en-GB" sz="2100" dirty="0"/>
              <a:t>of </a:t>
            </a:r>
            <a:r>
              <a:rPr lang="en-GB" sz="2100" dirty="0" smtClean="0"/>
              <a:t>GBV 14.5</a:t>
            </a:r>
            <a:r>
              <a:rPr lang="en-GB" sz="2100" dirty="0"/>
              <a:t>%-59.8</a:t>
            </a:r>
            <a:r>
              <a:rPr lang="en-GB" sz="2100" dirty="0" smtClean="0"/>
              <a:t>%</a:t>
            </a:r>
          </a:p>
          <a:p>
            <a:pPr>
              <a:lnSpc>
                <a:spcPct val="120000"/>
              </a:lnSpc>
            </a:pPr>
            <a:r>
              <a:rPr lang="en-GB" sz="2100" dirty="0" smtClean="0"/>
              <a:t>Baseline GBV exposure </a:t>
            </a:r>
            <a:r>
              <a:rPr lang="en-GB" sz="2100" dirty="0"/>
              <a:t>4.5% - 31.4</a:t>
            </a:r>
            <a:r>
              <a:rPr lang="en-GB" sz="2100" dirty="0" smtClean="0"/>
              <a:t>%</a:t>
            </a:r>
          </a:p>
          <a:p>
            <a:pPr>
              <a:lnSpc>
                <a:spcPct val="120000"/>
              </a:lnSpc>
            </a:pPr>
            <a:r>
              <a:rPr lang="en-GB" sz="2100" dirty="0" smtClean="0"/>
              <a:t>Countries: South Africa, Uganda, Kenya, Ethiopia, Zimbabwe and </a:t>
            </a:r>
            <a:r>
              <a:rPr lang="en-GB" sz="2100" dirty="0" smtClean="0"/>
              <a:t>Brazil</a:t>
            </a:r>
            <a:endParaRPr lang="en-GB" sz="2100" dirty="0"/>
          </a:p>
          <a:p>
            <a:pPr marL="0" indent="0">
              <a:lnSpc>
                <a:spcPct val="120000"/>
              </a:lnSpc>
              <a:buNone/>
            </a:pPr>
            <a:endParaRPr lang="en-GB" sz="2100" dirty="0"/>
          </a:p>
        </p:txBody>
      </p:sp>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Study Characteristics</a:t>
            </a:r>
            <a:endParaRPr lang="en-GB" sz="3200" b="1" dirty="0"/>
          </a:p>
        </p:txBody>
      </p:sp>
      <p:sp>
        <p:nvSpPr>
          <p:cNvPr id="5" name="Rectangle 4"/>
          <p:cNvSpPr/>
          <p:nvPr/>
        </p:nvSpPr>
        <p:spPr>
          <a:xfrm>
            <a:off x="-614654" y="6437851"/>
            <a:ext cx="10086392" cy="369332"/>
          </a:xfrm>
          <a:prstGeom prst="rect">
            <a:avLst/>
          </a:prstGeom>
        </p:spPr>
        <p:txBody>
          <a:bodyPr wrap="square">
            <a:spAutoFit/>
          </a:bodyPr>
          <a:lstStyle/>
          <a:p>
            <a:pPr algn="ctr"/>
            <a:r>
              <a:rPr lang="en-US" dirty="0">
                <a:solidFill>
                  <a:srgbClr val="D50488"/>
                </a:solidFill>
                <a:latin typeface="Helvetica 57 Condensed"/>
              </a:rPr>
              <a:t>#AIDS2018     #</a:t>
            </a:r>
            <a:r>
              <a:rPr lang="en-US" dirty="0" err="1">
                <a:solidFill>
                  <a:srgbClr val="D50488"/>
                </a:solidFill>
                <a:latin typeface="Helvetica 57 Condensed"/>
              </a:rPr>
              <a:t>WeAreREADY</a:t>
            </a:r>
            <a:r>
              <a:rPr lang="en-US" dirty="0">
                <a:solidFill>
                  <a:srgbClr val="D50488"/>
                </a:solidFill>
                <a:latin typeface="Helvetica 57 Condensed"/>
              </a:rPr>
              <a:t>    #</a:t>
            </a:r>
            <a:r>
              <a:rPr lang="en-US" dirty="0" err="1">
                <a:solidFill>
                  <a:srgbClr val="D50488"/>
                </a:solidFill>
                <a:latin typeface="Helvetica 57 Condensed"/>
              </a:rPr>
              <a:t>FreshVoicesMakingChoices</a:t>
            </a:r>
            <a:r>
              <a:rPr lang="en-US" dirty="0">
                <a:solidFill>
                  <a:srgbClr val="D50488"/>
                </a:solidFill>
                <a:latin typeface="Helvetica 57 Condensed"/>
              </a:rPr>
              <a:t>    @</a:t>
            </a:r>
            <a:r>
              <a:rPr lang="en-US" dirty="0" err="1">
                <a:solidFill>
                  <a:srgbClr val="D50488"/>
                </a:solidFill>
                <a:latin typeface="Helvetica 57 Condensed"/>
              </a:rPr>
              <a:t>theaidsalliance</a:t>
            </a:r>
            <a:endParaRPr lang="en-US" dirty="0">
              <a:solidFill>
                <a:srgbClr val="D50488"/>
              </a:solidFill>
              <a:latin typeface="Helvetica 57 Condensed"/>
            </a:endParaRPr>
          </a:p>
        </p:txBody>
      </p:sp>
    </p:spTree>
    <p:extLst>
      <p:ext uri="{BB962C8B-B14F-4D97-AF65-F5344CB8AC3E}">
        <p14:creationId xmlns:p14="http://schemas.microsoft.com/office/powerpoint/2010/main" val="578192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84186591"/>
              </p:ext>
            </p:extLst>
          </p:nvPr>
        </p:nvGraphicFramePr>
        <p:xfrm>
          <a:off x="266007" y="1595581"/>
          <a:ext cx="8725592" cy="526241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797344" y="1782194"/>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Youth involvement in </a:t>
            </a:r>
            <a:r>
              <a:rPr lang="en-GB" sz="3200" b="1" dirty="0" smtClean="0"/>
              <a:t>GBV research</a:t>
            </a:r>
            <a:endParaRPr lang="en-GB" sz="3200" b="1" dirty="0"/>
          </a:p>
        </p:txBody>
      </p:sp>
    </p:spTree>
    <p:extLst>
      <p:ext uri="{BB962C8B-B14F-4D97-AF65-F5344CB8AC3E}">
        <p14:creationId xmlns:p14="http://schemas.microsoft.com/office/powerpoint/2010/main" val="2314709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34" y="2198791"/>
            <a:ext cx="8173616" cy="4326698"/>
          </a:xfrm>
        </p:spPr>
        <p:txBody>
          <a:bodyPr>
            <a:noAutofit/>
          </a:bodyPr>
          <a:lstStyle/>
          <a:p>
            <a:r>
              <a:rPr lang="en-GB" sz="2400" dirty="0"/>
              <a:t>Group-based and multi-component </a:t>
            </a:r>
            <a:r>
              <a:rPr lang="en-GB" sz="1800" dirty="0"/>
              <a:t>except cash-transfers and savings accounts</a:t>
            </a:r>
          </a:p>
          <a:p>
            <a:r>
              <a:rPr lang="en-GB" sz="2400" dirty="0"/>
              <a:t>Used active discussions and knowledge acquisition</a:t>
            </a:r>
          </a:p>
          <a:p>
            <a:r>
              <a:rPr lang="en-GB" sz="2400" dirty="0"/>
              <a:t>50% school-based, 50% community-based</a:t>
            </a:r>
          </a:p>
          <a:p>
            <a:r>
              <a:rPr lang="en-GB" sz="2400" dirty="0"/>
              <a:t>Community involvement (n=3)</a:t>
            </a:r>
          </a:p>
          <a:p>
            <a:r>
              <a:rPr lang="en-GB" sz="2400" dirty="0"/>
              <a:t>Youth involvement in intervention development (n=1)</a:t>
            </a:r>
          </a:p>
          <a:p>
            <a:pPr>
              <a:lnSpc>
                <a:spcPct val="120000"/>
              </a:lnSpc>
            </a:pPr>
            <a:endParaRPr lang="en-GB" sz="2400" dirty="0" smtClean="0"/>
          </a:p>
        </p:txBody>
      </p:sp>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Interventions</a:t>
            </a:r>
            <a:endParaRPr lang="en-GB" sz="3200" b="1" dirty="0"/>
          </a:p>
        </p:txBody>
      </p:sp>
      <p:sp>
        <p:nvSpPr>
          <p:cNvPr id="5" name="Rectangle 4"/>
          <p:cNvSpPr/>
          <p:nvPr/>
        </p:nvSpPr>
        <p:spPr>
          <a:xfrm>
            <a:off x="-614654" y="6304002"/>
            <a:ext cx="10086392" cy="369332"/>
          </a:xfrm>
          <a:prstGeom prst="rect">
            <a:avLst/>
          </a:prstGeom>
        </p:spPr>
        <p:txBody>
          <a:bodyPr wrap="square">
            <a:spAutoFit/>
          </a:bodyPr>
          <a:lstStyle/>
          <a:p>
            <a:pPr algn="ctr"/>
            <a:r>
              <a:rPr lang="en-US" dirty="0">
                <a:solidFill>
                  <a:srgbClr val="D50488"/>
                </a:solidFill>
                <a:latin typeface="Helvetica 57 Condensed"/>
              </a:rPr>
              <a:t>#AIDS2018     #</a:t>
            </a:r>
            <a:r>
              <a:rPr lang="en-US" dirty="0" err="1">
                <a:solidFill>
                  <a:srgbClr val="D50488"/>
                </a:solidFill>
                <a:latin typeface="Helvetica 57 Condensed"/>
              </a:rPr>
              <a:t>WeAreREADY</a:t>
            </a:r>
            <a:r>
              <a:rPr lang="en-US" dirty="0">
                <a:solidFill>
                  <a:srgbClr val="D50488"/>
                </a:solidFill>
                <a:latin typeface="Helvetica 57 Condensed"/>
              </a:rPr>
              <a:t>    #</a:t>
            </a:r>
            <a:r>
              <a:rPr lang="en-US" dirty="0" err="1">
                <a:solidFill>
                  <a:srgbClr val="D50488"/>
                </a:solidFill>
                <a:latin typeface="Helvetica 57 Condensed"/>
              </a:rPr>
              <a:t>FreshVoicesMakingChoices</a:t>
            </a:r>
            <a:r>
              <a:rPr lang="en-US" dirty="0">
                <a:solidFill>
                  <a:srgbClr val="D50488"/>
                </a:solidFill>
                <a:latin typeface="Helvetica 57 Condensed"/>
              </a:rPr>
              <a:t>    @</a:t>
            </a:r>
            <a:r>
              <a:rPr lang="en-US" dirty="0" err="1">
                <a:solidFill>
                  <a:srgbClr val="D50488"/>
                </a:solidFill>
                <a:latin typeface="Helvetica 57 Condensed"/>
              </a:rPr>
              <a:t>theaidsalliance</a:t>
            </a:r>
            <a:endParaRPr lang="en-US" dirty="0">
              <a:solidFill>
                <a:srgbClr val="D50488"/>
              </a:solidFill>
              <a:latin typeface="Helvetica 57 Condensed"/>
            </a:endParaRPr>
          </a:p>
        </p:txBody>
      </p:sp>
    </p:spTree>
    <p:extLst>
      <p:ext uri="{BB962C8B-B14F-4D97-AF65-F5344CB8AC3E}">
        <p14:creationId xmlns:p14="http://schemas.microsoft.com/office/powerpoint/2010/main" val="347217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56405349"/>
              </p:ext>
            </p:extLst>
          </p:nvPr>
        </p:nvGraphicFramePr>
        <p:xfrm>
          <a:off x="232757" y="1762298"/>
          <a:ext cx="8695112" cy="509570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Intervention components and effectiveness</a:t>
            </a:r>
            <a:endParaRPr lang="en-GB" sz="3200" b="1" dirty="0"/>
          </a:p>
        </p:txBody>
      </p:sp>
    </p:spTree>
    <p:extLst>
      <p:ext uri="{BB962C8B-B14F-4D97-AF65-F5344CB8AC3E}">
        <p14:creationId xmlns:p14="http://schemas.microsoft.com/office/powerpoint/2010/main" val="227334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4901098"/>
              </p:ext>
            </p:extLst>
          </p:nvPr>
        </p:nvGraphicFramePr>
        <p:xfrm>
          <a:off x="261938" y="2295775"/>
          <a:ext cx="8714112" cy="3779520"/>
        </p:xfrm>
        <a:graphic>
          <a:graphicData uri="http://schemas.openxmlformats.org/drawingml/2006/table">
            <a:tbl>
              <a:tblPr firstRow="1" bandRow="1">
                <a:tableStyleId>{F5AB1C69-6EDB-4FF4-983F-18BD219EF322}</a:tableStyleId>
              </a:tblPr>
              <a:tblGrid>
                <a:gridCol w="3772251">
                  <a:extLst>
                    <a:ext uri="{9D8B030D-6E8A-4147-A177-3AD203B41FA5}">
                      <a16:colId xmlns:a16="http://schemas.microsoft.com/office/drawing/2014/main" val="1422948451"/>
                    </a:ext>
                  </a:extLst>
                </a:gridCol>
                <a:gridCol w="1149609">
                  <a:extLst>
                    <a:ext uri="{9D8B030D-6E8A-4147-A177-3AD203B41FA5}">
                      <a16:colId xmlns:a16="http://schemas.microsoft.com/office/drawing/2014/main" val="1559349257"/>
                    </a:ext>
                  </a:extLst>
                </a:gridCol>
                <a:gridCol w="2052960">
                  <a:extLst>
                    <a:ext uri="{9D8B030D-6E8A-4147-A177-3AD203B41FA5}">
                      <a16:colId xmlns:a16="http://schemas.microsoft.com/office/drawing/2014/main" val="2814480697"/>
                    </a:ext>
                  </a:extLst>
                </a:gridCol>
                <a:gridCol w="1739292">
                  <a:extLst>
                    <a:ext uri="{9D8B030D-6E8A-4147-A177-3AD203B41FA5}">
                      <a16:colId xmlns:a16="http://schemas.microsoft.com/office/drawing/2014/main" val="4256914951"/>
                    </a:ext>
                  </a:extLst>
                </a:gridCol>
              </a:tblGrid>
              <a:tr h="370840">
                <a:tc>
                  <a:txBody>
                    <a:bodyPr/>
                    <a:lstStyle/>
                    <a:p>
                      <a:r>
                        <a:rPr lang="en-GB" sz="2000" dirty="0" smtClean="0"/>
                        <a:t>Outcome</a:t>
                      </a:r>
                      <a:endParaRPr lang="en-GB" sz="2000" dirty="0"/>
                    </a:p>
                  </a:txBody>
                  <a:tcPr/>
                </a:tc>
                <a:tc>
                  <a:txBody>
                    <a:bodyPr/>
                    <a:lstStyle/>
                    <a:p>
                      <a:r>
                        <a:rPr lang="en-GB" sz="2000" dirty="0" smtClean="0"/>
                        <a:t>Number</a:t>
                      </a:r>
                      <a:r>
                        <a:rPr lang="en-GB" sz="2000" baseline="0" dirty="0" smtClean="0"/>
                        <a:t> </a:t>
                      </a:r>
                      <a:r>
                        <a:rPr lang="en-GB" sz="2000" dirty="0" smtClean="0"/>
                        <a:t>of Studies</a:t>
                      </a:r>
                      <a:endParaRPr lang="en-GB" sz="2000" dirty="0"/>
                    </a:p>
                  </a:txBody>
                  <a:tcPr/>
                </a:tc>
                <a:tc>
                  <a:txBody>
                    <a:bodyPr/>
                    <a:lstStyle/>
                    <a:p>
                      <a:r>
                        <a:rPr lang="en-GB" sz="2000" dirty="0" smtClean="0"/>
                        <a:t>Overall</a:t>
                      </a:r>
                      <a:r>
                        <a:rPr lang="en-GB" sz="2000" baseline="0" dirty="0" smtClean="0"/>
                        <a:t> effect </a:t>
                      </a:r>
                      <a:r>
                        <a:rPr lang="en-GB" sz="2000" baseline="0" dirty="0" smtClean="0"/>
                        <a:t>&amp; </a:t>
                      </a:r>
                      <a:r>
                        <a:rPr lang="en-GB" sz="2000" baseline="0" dirty="0" smtClean="0"/>
                        <a:t>CI</a:t>
                      </a:r>
                      <a:endParaRPr lang="en-GB" sz="2000" dirty="0"/>
                    </a:p>
                  </a:txBody>
                  <a:tcPr/>
                </a:tc>
                <a:tc>
                  <a:txBody>
                    <a:bodyPr/>
                    <a:lstStyle/>
                    <a:p>
                      <a:r>
                        <a:rPr lang="en-GB" sz="2000" dirty="0" smtClean="0"/>
                        <a:t>Heterogeneity</a:t>
                      </a:r>
                      <a:endParaRPr lang="en-GB" sz="2000" dirty="0"/>
                    </a:p>
                  </a:txBody>
                  <a:tcPr/>
                </a:tc>
                <a:extLst>
                  <a:ext uri="{0D108BD9-81ED-4DB2-BD59-A6C34878D82A}">
                    <a16:rowId xmlns:a16="http://schemas.microsoft.com/office/drawing/2014/main" val="3553853890"/>
                  </a:ext>
                </a:extLst>
              </a:tr>
              <a:tr h="370840">
                <a:tc>
                  <a:txBody>
                    <a:bodyPr/>
                    <a:lstStyle/>
                    <a:p>
                      <a:r>
                        <a:rPr lang="en-GB" sz="2000" b="1" dirty="0" smtClean="0"/>
                        <a:t>Any GBV (both sexes)</a:t>
                      </a:r>
                      <a:endParaRPr lang="en-GB" sz="2000" b="1" dirty="0"/>
                    </a:p>
                  </a:txBody>
                  <a:tcPr/>
                </a:tc>
                <a:tc>
                  <a:txBody>
                    <a:bodyPr/>
                    <a:lstStyle/>
                    <a:p>
                      <a:r>
                        <a:rPr lang="en-GB" sz="2000" b="1" dirty="0" smtClean="0"/>
                        <a:t>11</a:t>
                      </a:r>
                      <a:endParaRPr lang="en-GB" sz="2000" b="1" dirty="0"/>
                    </a:p>
                  </a:txBody>
                  <a:tcPr/>
                </a:tc>
                <a:tc>
                  <a:txBody>
                    <a:bodyPr/>
                    <a:lstStyle/>
                    <a:p>
                      <a:r>
                        <a:rPr lang="en-GB" sz="2000" b="1" dirty="0" smtClean="0"/>
                        <a:t>0.75</a:t>
                      </a:r>
                      <a:r>
                        <a:rPr lang="en-GB" sz="2000" b="1" baseline="0" dirty="0" smtClean="0"/>
                        <a:t> (0.61-0.93)</a:t>
                      </a:r>
                      <a:endParaRPr lang="en-GB" sz="2000" b="1" dirty="0"/>
                    </a:p>
                  </a:txBody>
                  <a:tcPr/>
                </a:tc>
                <a:tc>
                  <a:txBody>
                    <a:bodyPr/>
                    <a:lstStyle/>
                    <a:p>
                      <a:r>
                        <a:rPr lang="en-GB" sz="2000" b="1" dirty="0" smtClean="0"/>
                        <a:t>83%</a:t>
                      </a:r>
                      <a:endParaRPr lang="en-GB" sz="2000" b="1" dirty="0"/>
                    </a:p>
                  </a:txBody>
                  <a:tcPr/>
                </a:tc>
                <a:extLst>
                  <a:ext uri="{0D108BD9-81ED-4DB2-BD59-A6C34878D82A}">
                    <a16:rowId xmlns:a16="http://schemas.microsoft.com/office/drawing/2014/main" val="2791559663"/>
                  </a:ext>
                </a:extLst>
              </a:tr>
              <a:tr h="370840">
                <a:tc>
                  <a:txBody>
                    <a:bodyPr/>
                    <a:lstStyle/>
                    <a:p>
                      <a:r>
                        <a:rPr lang="en-GB" sz="2000" dirty="0" smtClean="0"/>
                        <a:t>Any GBV (</a:t>
                      </a:r>
                      <a:r>
                        <a:rPr lang="en-GB" sz="2000" dirty="0" smtClean="0"/>
                        <a:t>females)</a:t>
                      </a:r>
                      <a:endParaRPr lang="en-GB" sz="2000" dirty="0"/>
                    </a:p>
                  </a:txBody>
                  <a:tcPr/>
                </a:tc>
                <a:tc>
                  <a:txBody>
                    <a:bodyPr/>
                    <a:lstStyle/>
                    <a:p>
                      <a:r>
                        <a:rPr lang="en-GB" sz="2000" dirty="0" smtClean="0"/>
                        <a:t>8</a:t>
                      </a:r>
                      <a:endParaRPr lang="en-GB" sz="2000" dirty="0"/>
                    </a:p>
                  </a:txBody>
                  <a:tcPr/>
                </a:tc>
                <a:tc>
                  <a:txBody>
                    <a:bodyPr/>
                    <a:lstStyle/>
                    <a:p>
                      <a:r>
                        <a:rPr lang="en-GB" sz="2000" dirty="0" smtClean="0"/>
                        <a:t>0.76 (0.50 – 1.15)</a:t>
                      </a:r>
                      <a:endParaRPr lang="en-GB" sz="2000" dirty="0"/>
                    </a:p>
                  </a:txBody>
                  <a:tcPr/>
                </a:tc>
                <a:tc>
                  <a:txBody>
                    <a:bodyPr/>
                    <a:lstStyle/>
                    <a:p>
                      <a:r>
                        <a:rPr lang="en-GB" sz="2000" dirty="0" smtClean="0"/>
                        <a:t>94.1%</a:t>
                      </a:r>
                      <a:endParaRPr lang="en-GB" sz="2000" dirty="0"/>
                    </a:p>
                  </a:txBody>
                  <a:tcPr/>
                </a:tc>
                <a:extLst>
                  <a:ext uri="{0D108BD9-81ED-4DB2-BD59-A6C34878D82A}">
                    <a16:rowId xmlns:a16="http://schemas.microsoft.com/office/drawing/2014/main" val="545285745"/>
                  </a:ext>
                </a:extLst>
              </a:tr>
              <a:tr h="370840">
                <a:tc>
                  <a:txBody>
                    <a:bodyPr/>
                    <a:lstStyle/>
                    <a:p>
                      <a:r>
                        <a:rPr lang="en-GB" sz="2000" b="1" dirty="0" smtClean="0"/>
                        <a:t>Any</a:t>
                      </a:r>
                      <a:r>
                        <a:rPr lang="en-GB" sz="2000" b="1" baseline="0" dirty="0" smtClean="0"/>
                        <a:t> S</a:t>
                      </a:r>
                      <a:r>
                        <a:rPr lang="en-GB" sz="2000" b="1" dirty="0" smtClean="0"/>
                        <a:t>exual Violence  (both sexes)</a:t>
                      </a:r>
                      <a:endParaRPr lang="en-GB" sz="2000" b="1" dirty="0"/>
                    </a:p>
                  </a:txBody>
                  <a:tcPr/>
                </a:tc>
                <a:tc>
                  <a:txBody>
                    <a:bodyPr/>
                    <a:lstStyle/>
                    <a:p>
                      <a:r>
                        <a:rPr lang="en-GB" sz="2000" b="1" dirty="0" smtClean="0"/>
                        <a:t>7</a:t>
                      </a:r>
                      <a:endParaRPr lang="en-GB" sz="2000" b="1" dirty="0"/>
                    </a:p>
                  </a:txBody>
                  <a:tcPr/>
                </a:tc>
                <a:tc>
                  <a:txBody>
                    <a:bodyPr/>
                    <a:lstStyle/>
                    <a:p>
                      <a:r>
                        <a:rPr lang="en-GB" sz="2000" b="1" dirty="0" smtClean="0"/>
                        <a:t>0.78 (0.55-1.10)</a:t>
                      </a:r>
                      <a:endParaRPr lang="en-GB" sz="2000" b="1" dirty="0"/>
                    </a:p>
                  </a:txBody>
                  <a:tcPr/>
                </a:tc>
                <a:tc>
                  <a:txBody>
                    <a:bodyPr/>
                    <a:lstStyle/>
                    <a:p>
                      <a:r>
                        <a:rPr lang="en-GB" sz="2000" b="1" dirty="0" smtClean="0"/>
                        <a:t>86.6%</a:t>
                      </a:r>
                      <a:endParaRPr lang="en-GB" sz="2000" b="1" dirty="0"/>
                    </a:p>
                  </a:txBody>
                  <a:tcPr/>
                </a:tc>
                <a:extLst>
                  <a:ext uri="{0D108BD9-81ED-4DB2-BD59-A6C34878D82A}">
                    <a16:rowId xmlns:a16="http://schemas.microsoft.com/office/drawing/2014/main" val="1626839827"/>
                  </a:ext>
                </a:extLst>
              </a:tr>
              <a:tr h="370840">
                <a:tc>
                  <a:txBody>
                    <a:bodyPr/>
                    <a:lstStyle/>
                    <a:p>
                      <a:r>
                        <a:rPr lang="en-GB" sz="2000" dirty="0" smtClean="0"/>
                        <a:t>Any</a:t>
                      </a:r>
                      <a:r>
                        <a:rPr lang="en-GB" sz="2000" baseline="0" dirty="0" smtClean="0"/>
                        <a:t> Sexual Violence (</a:t>
                      </a:r>
                      <a:r>
                        <a:rPr lang="en-GB" sz="2000" baseline="0" dirty="0" smtClean="0"/>
                        <a:t>females)</a:t>
                      </a:r>
                      <a:endParaRPr lang="en-GB" sz="2000" dirty="0"/>
                    </a:p>
                  </a:txBody>
                  <a:tcPr/>
                </a:tc>
                <a:tc>
                  <a:txBody>
                    <a:bodyPr/>
                    <a:lstStyle/>
                    <a:p>
                      <a:r>
                        <a:rPr lang="en-GB" sz="2000" dirty="0" smtClean="0"/>
                        <a:t>5</a:t>
                      </a:r>
                      <a:endParaRPr lang="en-GB" sz="2000" dirty="0"/>
                    </a:p>
                  </a:txBody>
                  <a:tcPr/>
                </a:tc>
                <a:tc>
                  <a:txBody>
                    <a:bodyPr/>
                    <a:lstStyle/>
                    <a:p>
                      <a:r>
                        <a:rPr lang="en-GB" sz="2000" dirty="0" smtClean="0"/>
                        <a:t>0.88 (0.48-1.65)</a:t>
                      </a:r>
                      <a:endParaRPr lang="en-GB" sz="2000" dirty="0"/>
                    </a:p>
                  </a:txBody>
                  <a:tcPr/>
                </a:tc>
                <a:tc>
                  <a:txBody>
                    <a:bodyPr/>
                    <a:lstStyle/>
                    <a:p>
                      <a:r>
                        <a:rPr lang="en-GB" sz="2000" dirty="0" smtClean="0"/>
                        <a:t>95.5%</a:t>
                      </a:r>
                      <a:endParaRPr lang="en-GB" sz="2000" dirty="0"/>
                    </a:p>
                  </a:txBody>
                  <a:tcPr/>
                </a:tc>
                <a:extLst>
                  <a:ext uri="{0D108BD9-81ED-4DB2-BD59-A6C34878D82A}">
                    <a16:rowId xmlns:a16="http://schemas.microsoft.com/office/drawing/2014/main" val="1751109343"/>
                  </a:ext>
                </a:extLst>
              </a:tr>
              <a:tr h="370840">
                <a:tc>
                  <a:txBody>
                    <a:bodyPr/>
                    <a:lstStyle/>
                    <a:p>
                      <a:r>
                        <a:rPr lang="en-GB" sz="2000" b="0" dirty="0" smtClean="0"/>
                        <a:t>Any Physical</a:t>
                      </a:r>
                      <a:r>
                        <a:rPr lang="en-GB" sz="2000" b="0" baseline="0" dirty="0" smtClean="0"/>
                        <a:t> IPV (</a:t>
                      </a:r>
                      <a:r>
                        <a:rPr lang="en-GB" sz="2000" b="0" baseline="0" dirty="0" smtClean="0"/>
                        <a:t>females)</a:t>
                      </a:r>
                      <a:endParaRPr lang="en-GB" sz="2000" b="0" dirty="0"/>
                    </a:p>
                  </a:txBody>
                  <a:tcPr/>
                </a:tc>
                <a:tc>
                  <a:txBody>
                    <a:bodyPr/>
                    <a:lstStyle/>
                    <a:p>
                      <a:r>
                        <a:rPr lang="en-GB" sz="2000" b="0" dirty="0" smtClean="0"/>
                        <a:t>2</a:t>
                      </a:r>
                      <a:endParaRPr lang="en-GB" sz="2000" b="0" dirty="0"/>
                    </a:p>
                  </a:txBody>
                  <a:tcPr/>
                </a:tc>
                <a:tc>
                  <a:txBody>
                    <a:bodyPr/>
                    <a:lstStyle/>
                    <a:p>
                      <a:r>
                        <a:rPr lang="en-GB" sz="2000" b="0" dirty="0" smtClean="0"/>
                        <a:t>0.50 (0.43-0.57</a:t>
                      </a:r>
                      <a:r>
                        <a:rPr lang="en-GB" sz="2000" b="0" dirty="0" smtClean="0"/>
                        <a:t>)</a:t>
                      </a:r>
                      <a:endParaRPr lang="en-GB" sz="2000" b="0" dirty="0"/>
                    </a:p>
                  </a:txBody>
                  <a:tcPr/>
                </a:tc>
                <a:tc>
                  <a:txBody>
                    <a:bodyPr/>
                    <a:lstStyle/>
                    <a:p>
                      <a:r>
                        <a:rPr lang="en-GB" sz="2000" b="0" dirty="0" smtClean="0"/>
                        <a:t>0%</a:t>
                      </a:r>
                      <a:endParaRPr lang="en-GB" sz="2000" b="0" dirty="0"/>
                    </a:p>
                  </a:txBody>
                  <a:tcPr/>
                </a:tc>
                <a:extLst>
                  <a:ext uri="{0D108BD9-81ED-4DB2-BD59-A6C34878D82A}">
                    <a16:rowId xmlns:a16="http://schemas.microsoft.com/office/drawing/2014/main" val="23255249"/>
                  </a:ext>
                </a:extLst>
              </a:tr>
              <a:tr h="370840">
                <a:tc>
                  <a:txBody>
                    <a:bodyPr/>
                    <a:lstStyle/>
                    <a:p>
                      <a:r>
                        <a:rPr lang="en-GB" sz="2000" dirty="0" smtClean="0"/>
                        <a:t>GBV</a:t>
                      </a:r>
                      <a:r>
                        <a:rPr lang="en-GB" sz="2000" baseline="0" dirty="0" smtClean="0"/>
                        <a:t> perpetration (</a:t>
                      </a:r>
                      <a:r>
                        <a:rPr lang="en-GB" sz="2000" baseline="0" dirty="0" smtClean="0"/>
                        <a:t>males)</a:t>
                      </a:r>
                      <a:endParaRPr lang="en-GB" sz="2000" dirty="0"/>
                    </a:p>
                  </a:txBody>
                  <a:tcPr/>
                </a:tc>
                <a:tc>
                  <a:txBody>
                    <a:bodyPr/>
                    <a:lstStyle/>
                    <a:p>
                      <a:r>
                        <a:rPr lang="en-GB" sz="2000" dirty="0" smtClean="0"/>
                        <a:t>2</a:t>
                      </a:r>
                      <a:endParaRPr lang="en-GB" sz="2000" dirty="0"/>
                    </a:p>
                  </a:txBody>
                  <a:tcPr/>
                </a:tc>
                <a:tc>
                  <a:txBody>
                    <a:bodyPr/>
                    <a:lstStyle/>
                    <a:p>
                      <a:r>
                        <a:rPr lang="en-GB" sz="2000" dirty="0" smtClean="0"/>
                        <a:t>1.02 (0.48-2.17)</a:t>
                      </a:r>
                      <a:endParaRPr lang="en-GB" sz="2000" dirty="0"/>
                    </a:p>
                  </a:txBody>
                  <a:tcPr/>
                </a:tc>
                <a:tc>
                  <a:txBody>
                    <a:bodyPr/>
                    <a:lstStyle/>
                    <a:p>
                      <a:r>
                        <a:rPr lang="en-GB" sz="2000" dirty="0" smtClean="0"/>
                        <a:t>83%</a:t>
                      </a:r>
                      <a:endParaRPr lang="en-GB" sz="2000" dirty="0"/>
                    </a:p>
                  </a:txBody>
                  <a:tcPr/>
                </a:tc>
                <a:extLst>
                  <a:ext uri="{0D108BD9-81ED-4DB2-BD59-A6C34878D82A}">
                    <a16:rowId xmlns:a16="http://schemas.microsoft.com/office/drawing/2014/main" val="3073781099"/>
                  </a:ext>
                </a:extLst>
              </a:tr>
              <a:tr h="370840">
                <a:tc>
                  <a:txBody>
                    <a:bodyPr/>
                    <a:lstStyle/>
                    <a:p>
                      <a:r>
                        <a:rPr lang="en-GB" sz="2000" b="1" dirty="0" smtClean="0"/>
                        <a:t>Gender norms (both</a:t>
                      </a:r>
                      <a:r>
                        <a:rPr lang="en-GB" sz="2000" b="1" baseline="0" dirty="0" smtClean="0"/>
                        <a:t> sexes)</a:t>
                      </a:r>
                      <a:endParaRPr lang="en-GB" sz="2000" b="1" dirty="0"/>
                    </a:p>
                  </a:txBody>
                  <a:tcPr/>
                </a:tc>
                <a:tc>
                  <a:txBody>
                    <a:bodyPr/>
                    <a:lstStyle/>
                    <a:p>
                      <a:r>
                        <a:rPr lang="en-GB" sz="2000" b="1" dirty="0" smtClean="0"/>
                        <a:t>3</a:t>
                      </a:r>
                      <a:endParaRPr lang="en-GB" sz="2000" b="1" dirty="0"/>
                    </a:p>
                  </a:txBody>
                  <a:tcPr/>
                </a:tc>
                <a:tc>
                  <a:txBody>
                    <a:bodyPr/>
                    <a:lstStyle/>
                    <a:p>
                      <a:r>
                        <a:rPr lang="en-GB" sz="2000" b="1" dirty="0" smtClean="0"/>
                        <a:t>1.19</a:t>
                      </a:r>
                      <a:r>
                        <a:rPr lang="en-GB" sz="2000" b="1" baseline="0" dirty="0" smtClean="0"/>
                        <a:t> (1.03-1.39)</a:t>
                      </a:r>
                      <a:endParaRPr lang="en-GB" sz="2000" b="1" dirty="0"/>
                    </a:p>
                  </a:txBody>
                  <a:tcPr/>
                </a:tc>
                <a:tc>
                  <a:txBody>
                    <a:bodyPr/>
                    <a:lstStyle/>
                    <a:p>
                      <a:r>
                        <a:rPr lang="en-GB" sz="2000" b="1" dirty="0" smtClean="0"/>
                        <a:t>50.9%</a:t>
                      </a:r>
                      <a:endParaRPr lang="en-GB" sz="2000" b="1" dirty="0"/>
                    </a:p>
                  </a:txBody>
                  <a:tcPr/>
                </a:tc>
                <a:extLst>
                  <a:ext uri="{0D108BD9-81ED-4DB2-BD59-A6C34878D82A}">
                    <a16:rowId xmlns:a16="http://schemas.microsoft.com/office/drawing/2014/main" val="361237623"/>
                  </a:ext>
                </a:extLst>
              </a:tr>
            </a:tbl>
          </a:graphicData>
        </a:graphic>
      </p:graphicFrame>
      <p:sp>
        <p:nvSpPr>
          <p:cNvPr id="5" name="TextBox 4"/>
          <p:cNvSpPr txBox="1"/>
          <p:nvPr/>
        </p:nvSpPr>
        <p:spPr>
          <a:xfrm>
            <a:off x="261937" y="6075295"/>
            <a:ext cx="7105650" cy="369332"/>
          </a:xfrm>
          <a:prstGeom prst="rect">
            <a:avLst/>
          </a:prstGeom>
          <a:noFill/>
        </p:spPr>
        <p:txBody>
          <a:bodyPr wrap="square" rtlCol="0">
            <a:spAutoFit/>
          </a:bodyPr>
          <a:lstStyle/>
          <a:p>
            <a:r>
              <a:rPr lang="en-GB" dirty="0" smtClean="0"/>
              <a:t>NB: All except Physical IPV are multi-level random effects meta-analyses</a:t>
            </a:r>
            <a:endParaRPr lang="en-GB" dirty="0"/>
          </a:p>
        </p:txBody>
      </p:sp>
      <p:sp>
        <p:nvSpPr>
          <p:cNvPr id="6" name="Title 1"/>
          <p:cNvSpPr txBox="1">
            <a:spLocks/>
          </p:cNvSpPr>
          <p:nvPr/>
        </p:nvSpPr>
        <p:spPr>
          <a:xfrm>
            <a:off x="0" y="1595581"/>
            <a:ext cx="9143999" cy="7001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Meta-Analyses by outcome</a:t>
            </a:r>
            <a:endParaRPr lang="en-GB" sz="3200" b="1" dirty="0"/>
          </a:p>
        </p:txBody>
      </p:sp>
      <p:sp>
        <p:nvSpPr>
          <p:cNvPr id="2" name="Rectangle 1"/>
          <p:cNvSpPr/>
          <p:nvPr/>
        </p:nvSpPr>
        <p:spPr>
          <a:xfrm>
            <a:off x="149971" y="4889239"/>
            <a:ext cx="8210259" cy="46653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Rectangle 6"/>
          <p:cNvSpPr/>
          <p:nvPr/>
        </p:nvSpPr>
        <p:spPr>
          <a:xfrm>
            <a:off x="-614654" y="6488668"/>
            <a:ext cx="10086392" cy="369332"/>
          </a:xfrm>
          <a:prstGeom prst="rect">
            <a:avLst/>
          </a:prstGeom>
        </p:spPr>
        <p:txBody>
          <a:bodyPr wrap="square">
            <a:spAutoFit/>
          </a:bodyPr>
          <a:lstStyle/>
          <a:p>
            <a:pPr algn="ctr"/>
            <a:r>
              <a:rPr lang="en-US" dirty="0">
                <a:solidFill>
                  <a:srgbClr val="D50488"/>
                </a:solidFill>
                <a:latin typeface="Helvetica 57 Condensed"/>
              </a:rPr>
              <a:t>#AIDS2018     #</a:t>
            </a:r>
            <a:r>
              <a:rPr lang="en-US" dirty="0" err="1">
                <a:solidFill>
                  <a:srgbClr val="D50488"/>
                </a:solidFill>
                <a:latin typeface="Helvetica 57 Condensed"/>
              </a:rPr>
              <a:t>WeAreREADY</a:t>
            </a:r>
            <a:r>
              <a:rPr lang="en-US" dirty="0">
                <a:solidFill>
                  <a:srgbClr val="D50488"/>
                </a:solidFill>
                <a:latin typeface="Helvetica 57 Condensed"/>
              </a:rPr>
              <a:t>    #</a:t>
            </a:r>
            <a:r>
              <a:rPr lang="en-US" dirty="0" err="1">
                <a:solidFill>
                  <a:srgbClr val="D50488"/>
                </a:solidFill>
                <a:latin typeface="Helvetica 57 Condensed"/>
              </a:rPr>
              <a:t>FreshVoicesMakingChoices</a:t>
            </a:r>
            <a:r>
              <a:rPr lang="en-US" dirty="0">
                <a:solidFill>
                  <a:srgbClr val="D50488"/>
                </a:solidFill>
                <a:latin typeface="Helvetica 57 Condensed"/>
              </a:rPr>
              <a:t>    @</a:t>
            </a:r>
            <a:r>
              <a:rPr lang="en-US" dirty="0" err="1">
                <a:solidFill>
                  <a:srgbClr val="D50488"/>
                </a:solidFill>
                <a:latin typeface="Helvetica 57 Condensed"/>
              </a:rPr>
              <a:t>theaidsalliance</a:t>
            </a:r>
            <a:endParaRPr lang="en-US" dirty="0">
              <a:solidFill>
                <a:srgbClr val="D50488"/>
              </a:solidFill>
              <a:latin typeface="Helvetica 57 Condensed"/>
            </a:endParaRPr>
          </a:p>
        </p:txBody>
      </p:sp>
    </p:spTree>
    <p:extLst>
      <p:ext uri="{BB962C8B-B14F-4D97-AF65-F5344CB8AC3E}">
        <p14:creationId xmlns:p14="http://schemas.microsoft.com/office/powerpoint/2010/main" val="27007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2684</Words>
  <Application>Microsoft Office PowerPoint</Application>
  <PresentationFormat>On-screen Show (4:3)</PresentationFormat>
  <Paragraphs>301</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vt:lpstr>
      <vt:lpstr>Helvetica 57 Condensed</vt:lpstr>
      <vt:lpstr>Office Theme</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sexual violence - female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R</dc:creator>
  <cp:lastModifiedBy>Marija Pantelic</cp:lastModifiedBy>
  <cp:revision>111</cp:revision>
  <dcterms:created xsi:type="dcterms:W3CDTF">2018-07-11T12:47:47Z</dcterms:created>
  <dcterms:modified xsi:type="dcterms:W3CDTF">2018-07-26T09:21:11Z</dcterms:modified>
</cp:coreProperties>
</file>